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7" r:id="rId2"/>
    <p:sldId id="259" r:id="rId3"/>
    <p:sldId id="260" r:id="rId4"/>
    <p:sldId id="266" r:id="rId5"/>
    <p:sldId id="261" r:id="rId6"/>
    <p:sldId id="274" r:id="rId7"/>
    <p:sldId id="276" r:id="rId8"/>
    <p:sldId id="275" r:id="rId9"/>
    <p:sldId id="287" r:id="rId10"/>
    <p:sldId id="278" r:id="rId11"/>
    <p:sldId id="279" r:id="rId12"/>
    <p:sldId id="280" r:id="rId13"/>
    <p:sldId id="281" r:id="rId14"/>
    <p:sldId id="282" r:id="rId15"/>
    <p:sldId id="285"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75"/>
    <p:restoredTop sz="94722"/>
  </p:normalViewPr>
  <p:slideViewPr>
    <p:cSldViewPr snapToGrid="0" snapToObjects="1" showGuides="1">
      <p:cViewPr varScale="1">
        <p:scale>
          <a:sx n="103" d="100"/>
          <a:sy n="103" d="100"/>
        </p:scale>
        <p:origin x="20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5/10/23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0" y="6041329"/>
            <a:ext cx="4800600" cy="355823"/>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pytorch.org/docs/stable/library.html" TargetMode="External"/><Relationship Id="rId3" Type="http://schemas.openxmlformats.org/officeDocument/2006/relationships/hyperlink" Target="https://towardsdatascience.com/q-learning-algorithm-from-explanation-to-implementation-cdbeda2ea187" TargetMode="External"/><Relationship Id="rId7" Type="http://schemas.openxmlformats.org/officeDocument/2006/relationships/hyperlink" Target="https://pillow.readthedocs.io/en/stable/" TargetMode="External"/><Relationship Id="rId2" Type="http://schemas.openxmlformats.org/officeDocument/2006/relationships/hyperlink" Target="https://github.com/cjm715/mgym" TargetMode="External"/><Relationship Id="rId1" Type="http://schemas.openxmlformats.org/officeDocument/2006/relationships/slideLayout" Target="../slideLayouts/slideLayout8.xml"/><Relationship Id="rId6" Type="http://schemas.openxmlformats.org/officeDocument/2006/relationships/hyperlink" Target="https://towardsdatascience.com/proximal-policy-optimization-ppo-explained-abed1952457b" TargetMode="External"/><Relationship Id="rId5" Type="http://schemas.openxmlformats.org/officeDocument/2006/relationships/hyperlink" Target="https://towardsdatascience.com/double-deep-q-networks-905dd8325412" TargetMode="External"/><Relationship Id="rId4" Type="http://schemas.openxmlformats.org/officeDocument/2006/relationships/hyperlink" Target="https://pytorch.org/tutorials/intermediate/reinforcement_q_learning.html" TargetMode="External"/><Relationship Id="rId9" Type="http://schemas.openxmlformats.org/officeDocument/2006/relationships/hyperlink" Target="https://gymnasium.farama.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rello.com/b/4NGgwure/rl-final-project"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66538" y="2235708"/>
            <a:ext cx="6638544" cy="2386584"/>
          </a:xfrm>
        </p:spPr>
        <p:txBody>
          <a:bodyPr/>
          <a:lstStyle/>
          <a:p>
            <a:r>
              <a:rPr lang="en-US" sz="3200" dirty="0"/>
              <a:t>Performance Analysis on Multi-Agent Reinforcement Learning Environments </a:t>
            </a:r>
            <a:br>
              <a:rPr lang="en-US" sz="3600" dirty="0"/>
            </a:br>
            <a:br>
              <a:rPr lang="en-US" dirty="0"/>
            </a:br>
            <a:endParaRPr lang="en-US" dirty="0"/>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366538" y="3429000"/>
            <a:ext cx="7232867" cy="1650381"/>
          </a:xfrm>
        </p:spPr>
        <p:txBody>
          <a:bodyPr/>
          <a:lstStyle/>
          <a:p>
            <a:r>
              <a:rPr lang="en-US" sz="1800" dirty="0"/>
              <a:t>CSE 4/546 – Reinforcement Learning, Instructor – Alina </a:t>
            </a:r>
            <a:r>
              <a:rPr lang="en-US" sz="1800" dirty="0" err="1"/>
              <a:t>Vereshchaka</a:t>
            </a:r>
            <a:endParaRPr lang="en-US" sz="1800" dirty="0"/>
          </a:p>
          <a:p>
            <a:r>
              <a:rPr lang="en-US" sz="1800" dirty="0"/>
              <a:t>Team – 17</a:t>
            </a:r>
          </a:p>
          <a:p>
            <a:r>
              <a:rPr lang="en-US" sz="1800" dirty="0" err="1"/>
              <a:t>Thilak</a:t>
            </a:r>
            <a:r>
              <a:rPr lang="en-US" sz="1800" dirty="0"/>
              <a:t> Reddy Dharam – </a:t>
            </a:r>
            <a:r>
              <a:rPr lang="en-US" sz="1800" dirty="0" err="1"/>
              <a:t>thilakre</a:t>
            </a:r>
            <a:r>
              <a:rPr lang="en-US" sz="1800" dirty="0"/>
              <a:t> – 50469154</a:t>
            </a:r>
          </a:p>
          <a:p>
            <a:r>
              <a:rPr lang="en-US" sz="1800" dirty="0"/>
              <a:t>Dhanush Kumar Reddy </a:t>
            </a:r>
            <a:r>
              <a:rPr lang="en-US" sz="1800" dirty="0" err="1"/>
              <a:t>Yarragonda</a:t>
            </a:r>
            <a:r>
              <a:rPr lang="en-US" sz="1800" dirty="0"/>
              <a:t> – </a:t>
            </a:r>
            <a:r>
              <a:rPr lang="en-US" sz="1800" dirty="0" err="1"/>
              <a:t>dhanushk</a:t>
            </a:r>
            <a:r>
              <a:rPr lang="en-US" sz="1800" dirty="0"/>
              <a:t> - 50468303</a:t>
            </a:r>
          </a:p>
          <a:p>
            <a:endParaRPr lang="en-US" sz="1800" dirty="0"/>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 histogram&#10;&#10;Description automatically generated">
            <a:extLst>
              <a:ext uri="{FF2B5EF4-FFF2-40B4-BE49-F238E27FC236}">
                <a16:creationId xmlns:a16="http://schemas.microsoft.com/office/drawing/2014/main" id="{28D63157-4BF2-406E-8978-7C8B546E74D5}"/>
              </a:ext>
            </a:extLst>
          </p:cNvPr>
          <p:cNvPicPr>
            <a:picLocks noChangeAspect="1"/>
          </p:cNvPicPr>
          <p:nvPr/>
        </p:nvPicPr>
        <p:blipFill>
          <a:blip r:embed="rId2"/>
          <a:stretch>
            <a:fillRect/>
          </a:stretch>
        </p:blipFill>
        <p:spPr>
          <a:xfrm>
            <a:off x="0" y="2563565"/>
            <a:ext cx="5566767" cy="2472164"/>
          </a:xfrm>
          <a:prstGeom prst="rect">
            <a:avLst/>
          </a:prstGeom>
        </p:spPr>
      </p:pic>
      <p:pic>
        <p:nvPicPr>
          <p:cNvPr id="12" name="Picture 11" descr="Chart, bar chart, histogram&#10;&#10;Description automatically generated">
            <a:extLst>
              <a:ext uri="{FF2B5EF4-FFF2-40B4-BE49-F238E27FC236}">
                <a16:creationId xmlns:a16="http://schemas.microsoft.com/office/drawing/2014/main" id="{9F636C0C-1288-4AB2-8BC3-AEC7BBD3FD79}"/>
              </a:ext>
            </a:extLst>
          </p:cNvPr>
          <p:cNvPicPr>
            <a:picLocks noChangeAspect="1"/>
          </p:cNvPicPr>
          <p:nvPr/>
        </p:nvPicPr>
        <p:blipFill>
          <a:blip r:embed="rId3"/>
          <a:stretch>
            <a:fillRect/>
          </a:stretch>
        </p:blipFill>
        <p:spPr>
          <a:xfrm>
            <a:off x="5766547" y="2621713"/>
            <a:ext cx="5992578" cy="2414016"/>
          </a:xfrm>
          <a:prstGeom prst="rect">
            <a:avLst/>
          </a:prstGeom>
        </p:spPr>
      </p:pic>
      <p:sp>
        <p:nvSpPr>
          <p:cNvPr id="13" name="Rectangle 12">
            <a:extLst>
              <a:ext uri="{FF2B5EF4-FFF2-40B4-BE49-F238E27FC236}">
                <a16:creationId xmlns:a16="http://schemas.microsoft.com/office/drawing/2014/main" id="{250FAA9B-DAEC-4E12-8D82-02915D689728}"/>
              </a:ext>
            </a:extLst>
          </p:cNvPr>
          <p:cNvSpPr/>
          <p:nvPr/>
        </p:nvSpPr>
        <p:spPr>
          <a:xfrm>
            <a:off x="1981332" y="2070532"/>
            <a:ext cx="1402948" cy="369332"/>
          </a:xfrm>
          <a:prstGeom prst="rect">
            <a:avLst/>
          </a:prstGeom>
        </p:spPr>
        <p:txBody>
          <a:bodyPr wrap="none">
            <a:spAutoFit/>
          </a:bodyPr>
          <a:lstStyle/>
          <a:p>
            <a:r>
              <a:rPr lang="en-US" dirty="0">
                <a:latin typeface="Arial" charset="0"/>
                <a:ea typeface="Arial" charset="0"/>
                <a:cs typeface="Arial" charset="0"/>
              </a:rPr>
              <a:t>Q- Learning</a:t>
            </a:r>
            <a:endParaRPr lang="en-IN" dirty="0"/>
          </a:p>
        </p:txBody>
      </p:sp>
      <p:sp>
        <p:nvSpPr>
          <p:cNvPr id="14" name="Rectangle 13">
            <a:extLst>
              <a:ext uri="{FF2B5EF4-FFF2-40B4-BE49-F238E27FC236}">
                <a16:creationId xmlns:a16="http://schemas.microsoft.com/office/drawing/2014/main" id="{27B42E99-551E-4680-941B-91A29B3CBFB0}"/>
              </a:ext>
            </a:extLst>
          </p:cNvPr>
          <p:cNvSpPr/>
          <p:nvPr/>
        </p:nvSpPr>
        <p:spPr>
          <a:xfrm>
            <a:off x="8016478" y="2029333"/>
            <a:ext cx="1492716" cy="423834"/>
          </a:xfrm>
          <a:prstGeom prst="rect">
            <a:avLst/>
          </a:prstGeom>
        </p:spPr>
        <p:txBody>
          <a:bodyPr wrap="none">
            <a:spAutoFit/>
          </a:bodyPr>
          <a:lstStyle/>
          <a:p>
            <a:pPr>
              <a:lnSpc>
                <a:spcPts val="2944"/>
              </a:lnSpc>
              <a:spcAft>
                <a:spcPts val="768"/>
              </a:spcAft>
              <a:defRPr/>
            </a:pPr>
            <a:r>
              <a:rPr lang="en-US" dirty="0">
                <a:latin typeface="Arial" charset="0"/>
                <a:ea typeface="Arial" charset="0"/>
                <a:cs typeface="Arial" charset="0"/>
              </a:rPr>
              <a:t>Double DQN</a:t>
            </a:r>
          </a:p>
        </p:txBody>
      </p:sp>
      <p:sp>
        <p:nvSpPr>
          <p:cNvPr id="8" name="Slide Title">
            <a:extLst>
              <a:ext uri="{FF2B5EF4-FFF2-40B4-BE49-F238E27FC236}">
                <a16:creationId xmlns:a16="http://schemas.microsoft.com/office/drawing/2014/main" id="{FBE140F9-6583-440F-B32F-E4FEE04EB248}"/>
              </a:ext>
            </a:extLst>
          </p:cNvPr>
          <p:cNvSpPr>
            <a:spLocks noGrp="1"/>
          </p:cNvSpPr>
          <p:nvPr>
            <p:ph type="title"/>
          </p:nvPr>
        </p:nvSpPr>
        <p:spPr>
          <a:xfrm>
            <a:off x="419605" y="1661448"/>
            <a:ext cx="6951472" cy="424732"/>
          </a:xfrm>
        </p:spPr>
        <p:txBody>
          <a:bodyPr/>
          <a:lstStyle/>
          <a:p>
            <a:r>
              <a:rPr lang="en-IN" sz="2400" dirty="0"/>
              <a:t>Tic-Tac-Toe</a:t>
            </a:r>
            <a:endParaRPr lang="en-US" sz="2400" dirty="0"/>
          </a:p>
        </p:txBody>
      </p:sp>
      <p:sp>
        <p:nvSpPr>
          <p:cNvPr id="2" name="Slide Title">
            <a:extLst>
              <a:ext uri="{FF2B5EF4-FFF2-40B4-BE49-F238E27FC236}">
                <a16:creationId xmlns:a16="http://schemas.microsoft.com/office/drawing/2014/main" id="{A20CA391-610D-3ED5-2E71-D52119ADD826}"/>
              </a:ext>
            </a:extLst>
          </p:cNvPr>
          <p:cNvSpPr txBox="1">
            <a:spLocks/>
          </p:cNvSpPr>
          <p:nvPr/>
        </p:nvSpPr>
        <p:spPr>
          <a:xfrm>
            <a:off x="3895341" y="1029806"/>
            <a:ext cx="3033408" cy="590931"/>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pPr algn="ctr"/>
            <a:r>
              <a:rPr lang="en-US" dirty="0"/>
              <a:t>Results</a:t>
            </a:r>
          </a:p>
        </p:txBody>
      </p:sp>
      <p:sp>
        <p:nvSpPr>
          <p:cNvPr id="3" name="TextBox 2">
            <a:extLst>
              <a:ext uri="{FF2B5EF4-FFF2-40B4-BE49-F238E27FC236}">
                <a16:creationId xmlns:a16="http://schemas.microsoft.com/office/drawing/2014/main" id="{7CCB3A38-550E-340B-9EDC-2F2C5D0A58CA}"/>
              </a:ext>
            </a:extLst>
          </p:cNvPr>
          <p:cNvSpPr txBox="1"/>
          <p:nvPr/>
        </p:nvSpPr>
        <p:spPr>
          <a:xfrm>
            <a:off x="408510" y="5292388"/>
            <a:ext cx="10144160" cy="1200329"/>
          </a:xfrm>
          <a:prstGeom prst="rect">
            <a:avLst/>
          </a:prstGeom>
          <a:noFill/>
        </p:spPr>
        <p:txBody>
          <a:bodyPr wrap="square" rtlCol="0">
            <a:spAutoFit/>
          </a:bodyPr>
          <a:lstStyle/>
          <a:p>
            <a:r>
              <a:rPr lang="en-US" sz="1800" dirty="0">
                <a:solidFill>
                  <a:schemeClr val="tx1">
                    <a:lumMod val="50000"/>
                  </a:schemeClr>
                </a:solidFill>
                <a:effectLst/>
                <a:latin typeface="ArialMT"/>
              </a:rPr>
              <a:t>As the reward set is (1,0,-1) we cannot see that much difference between both the algorithms, but the reward curve is much softer in case of Double DQN resulting in 1 for one agent and -1 for other agent. </a:t>
            </a:r>
            <a:endParaRPr lang="en-US" sz="1800" dirty="0">
              <a:solidFill>
                <a:schemeClr val="tx1">
                  <a:lumMod val="50000"/>
                </a:schemeClr>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1951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7077D1-8CB5-494A-8B6F-5A77139B998B}"/>
              </a:ext>
            </a:extLst>
          </p:cNvPr>
          <p:cNvSpPr/>
          <p:nvPr/>
        </p:nvSpPr>
        <p:spPr>
          <a:xfrm>
            <a:off x="488541" y="1259048"/>
            <a:ext cx="5251024" cy="450893"/>
          </a:xfrm>
          <a:prstGeom prst="rect">
            <a:avLst/>
          </a:prstGeom>
        </p:spPr>
        <p:txBody>
          <a:bodyPr wrap="square">
            <a:spAutoFit/>
          </a:bodyPr>
          <a:lstStyle/>
          <a:p>
            <a:pPr>
              <a:lnSpc>
                <a:spcPts val="3000"/>
              </a:lnSpc>
              <a:spcAft>
                <a:spcPts val="1400"/>
              </a:spcAft>
              <a:defRPr/>
            </a:pPr>
            <a:r>
              <a:rPr lang="en-US" sz="2400" dirty="0">
                <a:solidFill>
                  <a:schemeClr val="tx2"/>
                </a:solidFill>
                <a:latin typeface="Arial" charset="0"/>
                <a:ea typeface="Arial" charset="0"/>
                <a:cs typeface="Arial" charset="0"/>
              </a:rPr>
              <a:t>ROCK PAPER SCISSORS</a:t>
            </a:r>
          </a:p>
        </p:txBody>
      </p:sp>
      <p:pic>
        <p:nvPicPr>
          <p:cNvPr id="7" name="Picture 6" descr="Chart&#10;&#10;Description automatically generated">
            <a:extLst>
              <a:ext uri="{FF2B5EF4-FFF2-40B4-BE49-F238E27FC236}">
                <a16:creationId xmlns:a16="http://schemas.microsoft.com/office/drawing/2014/main" id="{746F20FC-1624-4E73-8A14-60C92391AD1D}"/>
              </a:ext>
            </a:extLst>
          </p:cNvPr>
          <p:cNvPicPr>
            <a:picLocks noChangeAspect="1"/>
          </p:cNvPicPr>
          <p:nvPr/>
        </p:nvPicPr>
        <p:blipFill>
          <a:blip r:embed="rId2"/>
          <a:stretch>
            <a:fillRect/>
          </a:stretch>
        </p:blipFill>
        <p:spPr>
          <a:xfrm>
            <a:off x="215630" y="2463861"/>
            <a:ext cx="5796847" cy="2322210"/>
          </a:xfrm>
          <a:prstGeom prst="rect">
            <a:avLst/>
          </a:prstGeom>
        </p:spPr>
      </p:pic>
      <p:pic>
        <p:nvPicPr>
          <p:cNvPr id="8" name="Picture 7" descr="Chart, bar chart&#10;&#10;Description automatically generated">
            <a:extLst>
              <a:ext uri="{FF2B5EF4-FFF2-40B4-BE49-F238E27FC236}">
                <a16:creationId xmlns:a16="http://schemas.microsoft.com/office/drawing/2014/main" id="{D98348E4-4F42-48E0-B385-5660EC06DD69}"/>
              </a:ext>
            </a:extLst>
          </p:cNvPr>
          <p:cNvPicPr>
            <a:picLocks noChangeAspect="1"/>
          </p:cNvPicPr>
          <p:nvPr/>
        </p:nvPicPr>
        <p:blipFill>
          <a:blip r:embed="rId3"/>
          <a:stretch>
            <a:fillRect/>
          </a:stretch>
        </p:blipFill>
        <p:spPr>
          <a:xfrm>
            <a:off x="6005957" y="2463861"/>
            <a:ext cx="6102768" cy="2431538"/>
          </a:xfrm>
          <a:prstGeom prst="rect">
            <a:avLst/>
          </a:prstGeom>
        </p:spPr>
      </p:pic>
      <p:sp>
        <p:nvSpPr>
          <p:cNvPr id="9" name="Rectangle 8">
            <a:extLst>
              <a:ext uri="{FF2B5EF4-FFF2-40B4-BE49-F238E27FC236}">
                <a16:creationId xmlns:a16="http://schemas.microsoft.com/office/drawing/2014/main" id="{9CACFE0A-E3E4-4685-A8E3-E8B9C39C8FB8}"/>
              </a:ext>
            </a:extLst>
          </p:cNvPr>
          <p:cNvSpPr/>
          <p:nvPr/>
        </p:nvSpPr>
        <p:spPr>
          <a:xfrm>
            <a:off x="7708886" y="1902235"/>
            <a:ext cx="1492716" cy="369332"/>
          </a:xfrm>
          <a:prstGeom prst="rect">
            <a:avLst/>
          </a:prstGeom>
        </p:spPr>
        <p:txBody>
          <a:bodyPr wrap="none">
            <a:spAutoFit/>
          </a:bodyPr>
          <a:lstStyle/>
          <a:p>
            <a:r>
              <a:rPr lang="en-US" dirty="0">
                <a:latin typeface="Arial" charset="0"/>
                <a:cs typeface="Arial" charset="0"/>
              </a:rPr>
              <a:t>Double DQN</a:t>
            </a:r>
            <a:endParaRPr lang="en-IN" dirty="0"/>
          </a:p>
        </p:txBody>
      </p:sp>
      <p:sp>
        <p:nvSpPr>
          <p:cNvPr id="2" name="TextBox 1">
            <a:extLst>
              <a:ext uri="{FF2B5EF4-FFF2-40B4-BE49-F238E27FC236}">
                <a16:creationId xmlns:a16="http://schemas.microsoft.com/office/drawing/2014/main" id="{A96C0F6C-CAE9-B9BC-677D-4EFC8193C05D}"/>
              </a:ext>
            </a:extLst>
          </p:cNvPr>
          <p:cNvSpPr txBox="1"/>
          <p:nvPr/>
        </p:nvSpPr>
        <p:spPr>
          <a:xfrm>
            <a:off x="2171728" y="1902235"/>
            <a:ext cx="1338828" cy="369332"/>
          </a:xfrm>
          <a:prstGeom prst="rect">
            <a:avLst/>
          </a:prstGeom>
          <a:noFill/>
        </p:spPr>
        <p:txBody>
          <a:bodyPr wrap="none" rtlCol="0">
            <a:spAutoFit/>
          </a:bodyPr>
          <a:lstStyle/>
          <a:p>
            <a:r>
              <a:rPr lang="en-US" dirty="0"/>
              <a:t>Q-Learning</a:t>
            </a:r>
          </a:p>
        </p:txBody>
      </p:sp>
      <p:sp>
        <p:nvSpPr>
          <p:cNvPr id="6" name="TextBox 5">
            <a:extLst>
              <a:ext uri="{FF2B5EF4-FFF2-40B4-BE49-F238E27FC236}">
                <a16:creationId xmlns:a16="http://schemas.microsoft.com/office/drawing/2014/main" id="{B3506662-1CEE-9DFC-DA53-3BC6F0DF09AC}"/>
              </a:ext>
            </a:extLst>
          </p:cNvPr>
          <p:cNvSpPr txBox="1"/>
          <p:nvPr/>
        </p:nvSpPr>
        <p:spPr>
          <a:xfrm>
            <a:off x="308919" y="4978365"/>
            <a:ext cx="10367319" cy="1477328"/>
          </a:xfrm>
          <a:prstGeom prst="rect">
            <a:avLst/>
          </a:prstGeom>
          <a:noFill/>
        </p:spPr>
        <p:txBody>
          <a:bodyPr wrap="square" rtlCol="0">
            <a:spAutoFit/>
          </a:bodyPr>
          <a:lstStyle/>
          <a:p>
            <a:r>
              <a:rPr lang="en-US" sz="1800" dirty="0">
                <a:solidFill>
                  <a:schemeClr val="tx1">
                    <a:lumMod val="50000"/>
                  </a:schemeClr>
                </a:solidFill>
                <a:effectLst/>
                <a:latin typeface="ArialMT"/>
              </a:rPr>
              <a:t>This environment is a 1 state MDP. But as we are running cumulatively in a single episode, initially Q learning varies a lot but as we go over time rewards tends closer to 0. Whereas in DDQN, the agents gain maximum rewards for a cumulative number of iterations for each episode resulting in more optimal strategy. </a:t>
            </a:r>
            <a:endParaRPr lang="en-US" dirty="0">
              <a:solidFill>
                <a:schemeClr val="tx1">
                  <a:lumMod val="50000"/>
                </a:schemeClr>
              </a:solidFill>
              <a:effectLst/>
            </a:endParaRPr>
          </a:p>
          <a:p>
            <a:endParaRPr lang="en-US" dirty="0"/>
          </a:p>
        </p:txBody>
      </p:sp>
    </p:spTree>
    <p:extLst>
      <p:ext uri="{BB962C8B-B14F-4D97-AF65-F5344CB8AC3E}">
        <p14:creationId xmlns:p14="http://schemas.microsoft.com/office/powerpoint/2010/main" val="100878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B7E3897-FB48-4107-811F-E46887E33C53}"/>
              </a:ext>
            </a:extLst>
          </p:cNvPr>
          <p:cNvSpPr txBox="1">
            <a:spLocks/>
          </p:cNvSpPr>
          <p:nvPr/>
        </p:nvSpPr>
        <p:spPr>
          <a:xfrm>
            <a:off x="418070" y="1345431"/>
            <a:ext cx="10515600" cy="424732"/>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latin typeface="Arial" charset="0"/>
                <a:cs typeface="Arial" charset="0"/>
              </a:rPr>
              <a:t>SWITCH GAME</a:t>
            </a:r>
            <a:endParaRPr lang="en-US" sz="2400" dirty="0"/>
          </a:p>
        </p:txBody>
      </p:sp>
      <p:pic>
        <p:nvPicPr>
          <p:cNvPr id="3" name="Picture 2" descr="Chart, histogram&#10;&#10;Description automatically generated">
            <a:extLst>
              <a:ext uri="{FF2B5EF4-FFF2-40B4-BE49-F238E27FC236}">
                <a16:creationId xmlns:a16="http://schemas.microsoft.com/office/drawing/2014/main" id="{0E9A7A20-16D0-4AAF-AE00-A9F88B422351}"/>
              </a:ext>
            </a:extLst>
          </p:cNvPr>
          <p:cNvPicPr>
            <a:picLocks noChangeAspect="1"/>
          </p:cNvPicPr>
          <p:nvPr/>
        </p:nvPicPr>
        <p:blipFill>
          <a:blip r:embed="rId2"/>
          <a:stretch>
            <a:fillRect/>
          </a:stretch>
        </p:blipFill>
        <p:spPr>
          <a:xfrm>
            <a:off x="153866" y="2595146"/>
            <a:ext cx="5609379" cy="2423698"/>
          </a:xfrm>
          <a:prstGeom prst="rect">
            <a:avLst/>
          </a:prstGeom>
        </p:spPr>
      </p:pic>
      <p:pic>
        <p:nvPicPr>
          <p:cNvPr id="4" name="Picture 3" descr="A picture containing text, screenshot, electronics, display&#10;&#10;Description automatically generated">
            <a:extLst>
              <a:ext uri="{FF2B5EF4-FFF2-40B4-BE49-F238E27FC236}">
                <a16:creationId xmlns:a16="http://schemas.microsoft.com/office/drawing/2014/main" id="{B9239D53-A3C5-4B46-B76B-53D2BFB4C26C}"/>
              </a:ext>
            </a:extLst>
          </p:cNvPr>
          <p:cNvPicPr>
            <a:picLocks noChangeAspect="1"/>
          </p:cNvPicPr>
          <p:nvPr/>
        </p:nvPicPr>
        <p:blipFill>
          <a:blip r:embed="rId3"/>
          <a:stretch>
            <a:fillRect/>
          </a:stretch>
        </p:blipFill>
        <p:spPr>
          <a:xfrm>
            <a:off x="6096000" y="2595146"/>
            <a:ext cx="5681582" cy="2433822"/>
          </a:xfrm>
          <a:prstGeom prst="rect">
            <a:avLst/>
          </a:prstGeom>
        </p:spPr>
      </p:pic>
      <p:sp>
        <p:nvSpPr>
          <p:cNvPr id="5" name="TextBox 4">
            <a:extLst>
              <a:ext uri="{FF2B5EF4-FFF2-40B4-BE49-F238E27FC236}">
                <a16:creationId xmlns:a16="http://schemas.microsoft.com/office/drawing/2014/main" id="{594137D9-2090-E70C-6FE2-7F487465DD03}"/>
              </a:ext>
            </a:extLst>
          </p:cNvPr>
          <p:cNvSpPr txBox="1"/>
          <p:nvPr/>
        </p:nvSpPr>
        <p:spPr>
          <a:xfrm>
            <a:off x="2421924" y="2113690"/>
            <a:ext cx="697627" cy="369332"/>
          </a:xfrm>
          <a:prstGeom prst="rect">
            <a:avLst/>
          </a:prstGeom>
          <a:noFill/>
        </p:spPr>
        <p:txBody>
          <a:bodyPr wrap="none" rtlCol="0">
            <a:spAutoFit/>
          </a:bodyPr>
          <a:lstStyle/>
          <a:p>
            <a:r>
              <a:rPr lang="en-US" dirty="0"/>
              <a:t>DQN</a:t>
            </a:r>
          </a:p>
        </p:txBody>
      </p:sp>
      <p:sp>
        <p:nvSpPr>
          <p:cNvPr id="6" name="TextBox 5">
            <a:extLst>
              <a:ext uri="{FF2B5EF4-FFF2-40B4-BE49-F238E27FC236}">
                <a16:creationId xmlns:a16="http://schemas.microsoft.com/office/drawing/2014/main" id="{B41A317F-0376-2CA0-552A-F9CEA62398DA}"/>
              </a:ext>
            </a:extLst>
          </p:cNvPr>
          <p:cNvSpPr txBox="1"/>
          <p:nvPr/>
        </p:nvSpPr>
        <p:spPr>
          <a:xfrm>
            <a:off x="8400472" y="2113690"/>
            <a:ext cx="671979" cy="369332"/>
          </a:xfrm>
          <a:prstGeom prst="rect">
            <a:avLst/>
          </a:prstGeom>
          <a:noFill/>
        </p:spPr>
        <p:txBody>
          <a:bodyPr wrap="none" rtlCol="0">
            <a:spAutoFit/>
          </a:bodyPr>
          <a:lstStyle/>
          <a:p>
            <a:r>
              <a:rPr lang="en-US" dirty="0"/>
              <a:t>PPO</a:t>
            </a:r>
          </a:p>
        </p:txBody>
      </p:sp>
      <p:sp>
        <p:nvSpPr>
          <p:cNvPr id="7" name="TextBox 6">
            <a:extLst>
              <a:ext uri="{FF2B5EF4-FFF2-40B4-BE49-F238E27FC236}">
                <a16:creationId xmlns:a16="http://schemas.microsoft.com/office/drawing/2014/main" id="{C72413E3-857D-67EE-0E0F-7A4A0A9070B7}"/>
              </a:ext>
            </a:extLst>
          </p:cNvPr>
          <p:cNvSpPr txBox="1"/>
          <p:nvPr/>
        </p:nvSpPr>
        <p:spPr>
          <a:xfrm>
            <a:off x="418070" y="5281166"/>
            <a:ext cx="10394092" cy="1200329"/>
          </a:xfrm>
          <a:prstGeom prst="rect">
            <a:avLst/>
          </a:prstGeom>
          <a:noFill/>
        </p:spPr>
        <p:txBody>
          <a:bodyPr wrap="square" rtlCol="0">
            <a:spAutoFit/>
          </a:bodyPr>
          <a:lstStyle/>
          <a:p>
            <a:r>
              <a:rPr lang="en-US" sz="1800" dirty="0">
                <a:solidFill>
                  <a:schemeClr val="tx1">
                    <a:lumMod val="50000"/>
                  </a:schemeClr>
                </a:solidFill>
                <a:effectLst/>
                <a:latin typeface="ArialMT"/>
              </a:rPr>
              <a:t>Here we can see that the reward set is 5 and zero. For Q - learning, the agent don’t get maximum rewards all of the time making it unstable. Whereas in PPO, most of the time agents are getting maximum rewards. </a:t>
            </a:r>
            <a:endParaRPr lang="en-US" dirty="0">
              <a:solidFill>
                <a:schemeClr val="tx1">
                  <a:lumMod val="50000"/>
                </a:schemeClr>
              </a:solidFill>
              <a:effectLst/>
            </a:endParaRPr>
          </a:p>
          <a:p>
            <a:endParaRPr lang="en-US" dirty="0">
              <a:solidFill>
                <a:schemeClr val="tx1">
                  <a:lumMod val="50000"/>
                </a:schemeClr>
              </a:solidFill>
            </a:endParaRPr>
          </a:p>
        </p:txBody>
      </p:sp>
    </p:spTree>
    <p:extLst>
      <p:ext uri="{BB962C8B-B14F-4D97-AF65-F5344CB8AC3E}">
        <p14:creationId xmlns:p14="http://schemas.microsoft.com/office/powerpoint/2010/main" val="170733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170ABB7-982A-447C-0CE0-A054B99BCDFF}"/>
              </a:ext>
            </a:extLst>
          </p:cNvPr>
          <p:cNvSpPr txBox="1">
            <a:spLocks/>
          </p:cNvSpPr>
          <p:nvPr/>
        </p:nvSpPr>
        <p:spPr>
          <a:xfrm>
            <a:off x="418070" y="1179232"/>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pPr algn="ctr"/>
            <a:r>
              <a:rPr lang="en-US" dirty="0">
                <a:latin typeface="Arial" charset="0"/>
                <a:cs typeface="Arial" charset="0"/>
              </a:rPr>
              <a:t>Future Work</a:t>
            </a:r>
            <a:endParaRPr lang="en-US" dirty="0"/>
          </a:p>
        </p:txBody>
      </p:sp>
      <p:sp>
        <p:nvSpPr>
          <p:cNvPr id="4" name="TextBox 3">
            <a:extLst>
              <a:ext uri="{FF2B5EF4-FFF2-40B4-BE49-F238E27FC236}">
                <a16:creationId xmlns:a16="http://schemas.microsoft.com/office/drawing/2014/main" id="{FCC8673F-4BEC-743F-8562-ABD054350A33}"/>
              </a:ext>
            </a:extLst>
          </p:cNvPr>
          <p:cNvSpPr txBox="1"/>
          <p:nvPr/>
        </p:nvSpPr>
        <p:spPr>
          <a:xfrm>
            <a:off x="566663" y="2113005"/>
            <a:ext cx="10367007" cy="4524315"/>
          </a:xfrm>
          <a:prstGeom prst="rect">
            <a:avLst/>
          </a:prstGeom>
          <a:noFill/>
        </p:spPr>
        <p:txBody>
          <a:bodyPr wrap="square" rtlCol="0">
            <a:spAutoFit/>
          </a:bodyPr>
          <a:lstStyle/>
          <a:p>
            <a:r>
              <a:rPr lang="en-US" b="1" i="0" dirty="0">
                <a:solidFill>
                  <a:schemeClr val="tx1">
                    <a:lumMod val="50000"/>
                  </a:schemeClr>
                </a:solidFill>
                <a:effectLst/>
                <a:latin typeface="Söhne"/>
              </a:rPr>
              <a:t>Heterogeneous Agents:</a:t>
            </a:r>
            <a:r>
              <a:rPr lang="en-US" b="0" i="0" dirty="0">
                <a:solidFill>
                  <a:schemeClr val="tx1">
                    <a:lumMod val="50000"/>
                  </a:schemeClr>
                </a:solidFill>
                <a:effectLst/>
                <a:latin typeface="Söhne"/>
              </a:rPr>
              <a:t> the current work has been done on homogeneous agents (where all agents are identical). Exploring environments with heterogeneous agents, having different capabilities or objectives, can lead to more robust and versatile algorithms.</a:t>
            </a:r>
          </a:p>
          <a:p>
            <a:endParaRPr lang="en-US" b="0" i="0" dirty="0">
              <a:solidFill>
                <a:schemeClr val="tx1">
                  <a:lumMod val="50000"/>
                </a:schemeClr>
              </a:solidFill>
              <a:effectLst/>
              <a:latin typeface="Söhne"/>
            </a:endParaRPr>
          </a:p>
          <a:p>
            <a:r>
              <a:rPr lang="en-US" b="1" i="0" dirty="0">
                <a:solidFill>
                  <a:schemeClr val="tx1">
                    <a:lumMod val="50000"/>
                  </a:schemeClr>
                </a:solidFill>
                <a:effectLst/>
                <a:latin typeface="Söhne"/>
              </a:rPr>
              <a:t>Scalability and Complexity: </a:t>
            </a:r>
            <a:r>
              <a:rPr lang="en-US" i="0" dirty="0">
                <a:solidFill>
                  <a:schemeClr val="tx1">
                    <a:lumMod val="50000"/>
                  </a:schemeClr>
                </a:solidFill>
                <a:effectLst/>
                <a:latin typeface="Söhne"/>
              </a:rPr>
              <a:t>Handling environments with a large number of agents is still a challenge due to the exponential increase in the complexity of the action and observation spaces. Future work could focus on addressing scalability issues.</a:t>
            </a:r>
          </a:p>
          <a:p>
            <a:endParaRPr lang="en-US" dirty="0">
              <a:solidFill>
                <a:schemeClr val="tx1">
                  <a:lumMod val="50000"/>
                </a:schemeClr>
              </a:solidFill>
              <a:latin typeface="Söhne"/>
            </a:endParaRPr>
          </a:p>
          <a:p>
            <a:r>
              <a:rPr lang="en-US" b="1" i="0" dirty="0">
                <a:solidFill>
                  <a:schemeClr val="tx1">
                    <a:lumMod val="50000"/>
                  </a:schemeClr>
                </a:solidFill>
                <a:effectLst/>
                <a:latin typeface="Söhne"/>
              </a:rPr>
              <a:t>How do these agents help in real world scenarios?: </a:t>
            </a:r>
            <a:r>
              <a:rPr lang="en-US" b="0" i="0" dirty="0">
                <a:solidFill>
                  <a:schemeClr val="tx1">
                    <a:lumMod val="50000"/>
                  </a:schemeClr>
                </a:solidFill>
                <a:effectLst/>
                <a:latin typeface="Söhne"/>
              </a:rPr>
              <a:t> In a complex supply chain network, each entity (like suppliers, transporters, warehouses) can be seen as an agent. These agents can learn to coordinate with each other to optimize the overall supply chain efficiency, reduce costs, and respond to demand changes.</a:t>
            </a:r>
          </a:p>
          <a:p>
            <a:endParaRPr lang="en-US" dirty="0">
              <a:solidFill>
                <a:schemeClr val="tx1">
                  <a:lumMod val="50000"/>
                </a:schemeClr>
              </a:solidFill>
              <a:latin typeface="Söhne"/>
            </a:endParaRPr>
          </a:p>
          <a:p>
            <a:r>
              <a:rPr lang="en-US" b="1" i="0" dirty="0">
                <a:solidFill>
                  <a:schemeClr val="tx1">
                    <a:lumMod val="50000"/>
                  </a:schemeClr>
                </a:solidFill>
                <a:effectLst/>
                <a:latin typeface="Söhne"/>
              </a:rPr>
              <a:t>What can be done more?: </a:t>
            </a:r>
            <a:r>
              <a:rPr lang="en-US" i="0" dirty="0">
                <a:solidFill>
                  <a:schemeClr val="tx1">
                    <a:lumMod val="50000"/>
                  </a:schemeClr>
                </a:solidFill>
                <a:effectLst/>
                <a:latin typeface="Söhne"/>
              </a:rPr>
              <a:t>To solve a more complex environment having more than 5 Heterogeneous agents having continuous action and observation spaces using novel methods on existing Deep RL algorithms to achieve highest optimization that can solve Real-World problems effectively.</a:t>
            </a:r>
            <a:r>
              <a:rPr lang="en-US" b="1" i="0" dirty="0">
                <a:solidFill>
                  <a:schemeClr val="tx1">
                    <a:lumMod val="50000"/>
                  </a:schemeClr>
                </a:solidFill>
                <a:effectLst/>
                <a:latin typeface="Söhne"/>
              </a:rPr>
              <a:t> </a:t>
            </a:r>
          </a:p>
          <a:p>
            <a:endParaRPr lang="en-US" dirty="0"/>
          </a:p>
        </p:txBody>
      </p:sp>
    </p:spTree>
    <p:extLst>
      <p:ext uri="{BB962C8B-B14F-4D97-AF65-F5344CB8AC3E}">
        <p14:creationId xmlns:p14="http://schemas.microsoft.com/office/powerpoint/2010/main" val="197068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3F020DC5-E779-C3E1-B385-7F10E9D9DD6B}"/>
              </a:ext>
            </a:extLst>
          </p:cNvPr>
          <p:cNvSpPr txBox="1">
            <a:spLocks/>
          </p:cNvSpPr>
          <p:nvPr/>
        </p:nvSpPr>
        <p:spPr>
          <a:xfrm>
            <a:off x="418070" y="1179232"/>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pPr algn="ctr"/>
            <a:r>
              <a:rPr lang="en-US" dirty="0"/>
              <a:t>References</a:t>
            </a:r>
          </a:p>
        </p:txBody>
      </p:sp>
      <p:sp>
        <p:nvSpPr>
          <p:cNvPr id="3" name="TextBox 2">
            <a:extLst>
              <a:ext uri="{FF2B5EF4-FFF2-40B4-BE49-F238E27FC236}">
                <a16:creationId xmlns:a16="http://schemas.microsoft.com/office/drawing/2014/main" id="{F874474F-2CC3-A6A4-7841-EE273D4037B6}"/>
              </a:ext>
            </a:extLst>
          </p:cNvPr>
          <p:cNvSpPr txBox="1"/>
          <p:nvPr/>
        </p:nvSpPr>
        <p:spPr>
          <a:xfrm>
            <a:off x="418070" y="1952368"/>
            <a:ext cx="11184925" cy="4247317"/>
          </a:xfrm>
          <a:prstGeom prst="rect">
            <a:avLst/>
          </a:prstGeom>
          <a:noFill/>
        </p:spPr>
        <p:txBody>
          <a:bodyPr wrap="square" rtlCol="0">
            <a:spAutoFit/>
          </a:bodyPr>
          <a:lstStyle/>
          <a:p>
            <a:pPr marL="342900" indent="-342900">
              <a:buAutoNum type="arabicPeriod"/>
            </a:pPr>
            <a:r>
              <a:rPr lang="en-US" sz="1800" dirty="0">
                <a:solidFill>
                  <a:srgbClr val="666666"/>
                </a:solidFill>
                <a:effectLst/>
                <a:latin typeface="ArialMT"/>
              </a:rPr>
              <a:t>CSE 4/546 Reinforcement Learning slides by Dr. Alina </a:t>
            </a:r>
            <a:r>
              <a:rPr lang="en-US" sz="1800" dirty="0" err="1">
                <a:solidFill>
                  <a:srgbClr val="666666"/>
                </a:solidFill>
                <a:effectLst/>
                <a:latin typeface="ArialMT"/>
              </a:rPr>
              <a:t>Vereshchaka</a:t>
            </a:r>
            <a:endParaRPr lang="en-US" dirty="0">
              <a:solidFill>
                <a:srgbClr val="666666"/>
              </a:solidFill>
              <a:latin typeface="ArialMT"/>
            </a:endParaRPr>
          </a:p>
          <a:p>
            <a:pPr marL="342900" indent="-342900">
              <a:buAutoNum type="arabicPeriod"/>
            </a:pPr>
            <a:r>
              <a:rPr lang="en-US" sz="1800" dirty="0">
                <a:solidFill>
                  <a:srgbClr val="0059BA"/>
                </a:solidFill>
                <a:effectLst/>
                <a:latin typeface="ArialMT"/>
              </a:rPr>
              <a:t> </a:t>
            </a:r>
            <a:r>
              <a:rPr lang="en-US" sz="1800" dirty="0">
                <a:solidFill>
                  <a:srgbClr val="1668B5"/>
                </a:solidFill>
                <a:effectLst/>
                <a:latin typeface="ArialMT"/>
                <a:hlinkClick r:id="rId2"/>
              </a:rPr>
              <a:t>https://github.com/cjm715/mgym</a:t>
            </a:r>
            <a:endParaRPr lang="en-US" dirty="0">
              <a:solidFill>
                <a:srgbClr val="666666"/>
              </a:solidFill>
              <a:latin typeface="ArialMT"/>
            </a:endParaRPr>
          </a:p>
          <a:p>
            <a:pPr marL="342900" indent="-342900">
              <a:buAutoNum type="arabicPeriod"/>
            </a:pPr>
            <a:r>
              <a:rPr lang="en-US" sz="1800" dirty="0">
                <a:solidFill>
                  <a:srgbClr val="666666"/>
                </a:solidFill>
                <a:effectLst/>
                <a:latin typeface="ArialMT"/>
              </a:rPr>
              <a:t> </a:t>
            </a:r>
            <a:r>
              <a:rPr lang="en-US" sz="1800" dirty="0">
                <a:solidFill>
                  <a:srgbClr val="1668B5"/>
                </a:solidFill>
                <a:effectLst/>
                <a:latin typeface="ArialMT"/>
              </a:rPr>
              <a:t>https://</a:t>
            </a:r>
            <a:r>
              <a:rPr lang="en-US" sz="1800" dirty="0" err="1">
                <a:solidFill>
                  <a:srgbClr val="1668B5"/>
                </a:solidFill>
                <a:effectLst/>
                <a:latin typeface="ArialMT"/>
              </a:rPr>
              <a:t>github.com</a:t>
            </a:r>
            <a:r>
              <a:rPr lang="en-US" sz="1800" dirty="0">
                <a:solidFill>
                  <a:srgbClr val="1668B5"/>
                </a:solidFill>
                <a:effectLst/>
                <a:latin typeface="ArialMT"/>
              </a:rPr>
              <a:t>/</a:t>
            </a:r>
            <a:r>
              <a:rPr lang="en-US" sz="1800" dirty="0" err="1">
                <a:solidFill>
                  <a:srgbClr val="1668B5"/>
                </a:solidFill>
                <a:effectLst/>
                <a:latin typeface="ArialMT"/>
              </a:rPr>
              <a:t>openai</a:t>
            </a:r>
            <a:r>
              <a:rPr lang="en-US" sz="1800" dirty="0">
                <a:solidFill>
                  <a:srgbClr val="1668B5"/>
                </a:solidFill>
                <a:effectLst/>
                <a:latin typeface="ArialMT"/>
              </a:rPr>
              <a:t>/gym </a:t>
            </a:r>
          </a:p>
          <a:p>
            <a:pPr marL="342900" indent="-342900">
              <a:buAutoNum type="arabicPeriod"/>
            </a:pPr>
            <a:r>
              <a:rPr lang="en-US" dirty="0">
                <a:solidFill>
                  <a:srgbClr val="0059BA"/>
                </a:solidFill>
                <a:latin typeface="ArialMT"/>
              </a:rPr>
              <a:t> </a:t>
            </a:r>
            <a:r>
              <a:rPr lang="en-US" sz="1800" dirty="0">
                <a:solidFill>
                  <a:srgbClr val="1668B5"/>
                </a:solidFill>
                <a:effectLst/>
                <a:latin typeface="ArialMT"/>
              </a:rPr>
              <a:t>https://</a:t>
            </a:r>
            <a:r>
              <a:rPr lang="en-US" sz="1800" dirty="0" err="1">
                <a:solidFill>
                  <a:srgbClr val="1668B5"/>
                </a:solidFill>
                <a:effectLst/>
                <a:latin typeface="ArialMT"/>
              </a:rPr>
              <a:t>arxiv.org</a:t>
            </a:r>
            <a:r>
              <a:rPr lang="en-US" sz="1800" dirty="0">
                <a:solidFill>
                  <a:srgbClr val="1668B5"/>
                </a:solidFill>
                <a:effectLst/>
                <a:latin typeface="ArialMT"/>
              </a:rPr>
              <a:t>/pdf/1906.01470.pdf </a:t>
            </a:r>
          </a:p>
          <a:p>
            <a:pPr marL="342900" indent="-342900">
              <a:buAutoNum type="arabicPeriod"/>
            </a:pPr>
            <a:r>
              <a:rPr lang="en-US" dirty="0">
                <a:solidFill>
                  <a:srgbClr val="0059BA"/>
                </a:solidFill>
                <a:latin typeface="ArialMT"/>
              </a:rPr>
              <a:t> </a:t>
            </a:r>
            <a:r>
              <a:rPr lang="en-US" sz="1800" dirty="0">
                <a:solidFill>
                  <a:srgbClr val="1668B5"/>
                </a:solidFill>
                <a:effectLst/>
                <a:latin typeface="ArialMT"/>
              </a:rPr>
              <a:t>https://</a:t>
            </a:r>
            <a:r>
              <a:rPr lang="en-US" sz="1800" dirty="0" err="1">
                <a:solidFill>
                  <a:srgbClr val="1668B5"/>
                </a:solidFill>
                <a:effectLst/>
                <a:latin typeface="ArialMT"/>
              </a:rPr>
              <a:t>github.com</a:t>
            </a:r>
            <a:r>
              <a:rPr lang="en-US" sz="1800" dirty="0">
                <a:solidFill>
                  <a:srgbClr val="1668B5"/>
                </a:solidFill>
                <a:effectLst/>
                <a:latin typeface="ArialMT"/>
              </a:rPr>
              <a:t>/</a:t>
            </a:r>
            <a:r>
              <a:rPr lang="en-US" sz="1800" dirty="0" err="1">
                <a:solidFill>
                  <a:srgbClr val="1668B5"/>
                </a:solidFill>
                <a:effectLst/>
                <a:latin typeface="ArialMT"/>
              </a:rPr>
              <a:t>koulanurag</a:t>
            </a:r>
            <a:r>
              <a:rPr lang="en-US" sz="1800" dirty="0">
                <a:solidFill>
                  <a:srgbClr val="1668B5"/>
                </a:solidFill>
                <a:effectLst/>
                <a:latin typeface="ArialMT"/>
              </a:rPr>
              <a:t>/ma-gym/tree/master/</a:t>
            </a:r>
            <a:r>
              <a:rPr lang="en-US" sz="1800" dirty="0" err="1">
                <a:solidFill>
                  <a:srgbClr val="1668B5"/>
                </a:solidFill>
                <a:effectLst/>
                <a:latin typeface="ArialMT"/>
              </a:rPr>
              <a:t>ma_gym</a:t>
            </a:r>
            <a:r>
              <a:rPr lang="en-US" sz="1800" dirty="0">
                <a:solidFill>
                  <a:srgbClr val="1668B5"/>
                </a:solidFill>
                <a:effectLst/>
                <a:latin typeface="ArialMT"/>
              </a:rPr>
              <a:t> </a:t>
            </a:r>
          </a:p>
          <a:p>
            <a:pPr marL="342900" indent="-342900">
              <a:buAutoNum type="arabicPeriod"/>
            </a:pPr>
            <a:r>
              <a:rPr lang="en-US" dirty="0">
                <a:solidFill>
                  <a:srgbClr val="0059BA"/>
                </a:solidFill>
                <a:latin typeface="ArialMT"/>
              </a:rPr>
              <a:t> </a:t>
            </a:r>
            <a:r>
              <a:rPr lang="en-US" sz="1800" dirty="0">
                <a:solidFill>
                  <a:srgbClr val="1668B5"/>
                </a:solidFill>
                <a:effectLst/>
                <a:latin typeface="ArialMT"/>
              </a:rPr>
              <a:t>https://</a:t>
            </a:r>
            <a:r>
              <a:rPr lang="en-US" sz="1800" dirty="0" err="1">
                <a:solidFill>
                  <a:srgbClr val="1668B5"/>
                </a:solidFill>
                <a:effectLst/>
                <a:latin typeface="ArialMT"/>
              </a:rPr>
              <a:t>cse.buffalo.edu</a:t>
            </a:r>
            <a:r>
              <a:rPr lang="en-US" sz="1800" dirty="0">
                <a:solidFill>
                  <a:srgbClr val="1668B5"/>
                </a:solidFill>
                <a:effectLst/>
                <a:latin typeface="ArialMT"/>
              </a:rPr>
              <a:t>/~</a:t>
            </a:r>
            <a:r>
              <a:rPr lang="en-US" sz="1800" dirty="0" err="1">
                <a:solidFill>
                  <a:srgbClr val="1668B5"/>
                </a:solidFill>
                <a:effectLst/>
                <a:latin typeface="ArialMT"/>
              </a:rPr>
              <a:t>avereshc</a:t>
            </a:r>
            <a:r>
              <a:rPr lang="en-US" sz="1800" dirty="0">
                <a:solidFill>
                  <a:srgbClr val="1668B5"/>
                </a:solidFill>
                <a:effectLst/>
                <a:latin typeface="ArialMT"/>
              </a:rPr>
              <a:t>/UBRL_19/</a:t>
            </a:r>
            <a:r>
              <a:rPr lang="en-US" sz="1800" dirty="0" err="1">
                <a:solidFill>
                  <a:srgbClr val="1668B5"/>
                </a:solidFill>
                <a:effectLst/>
                <a:latin typeface="ArialMT"/>
              </a:rPr>
              <a:t>Zhi_Wen_Huang_and_Weijin_Z</a:t>
            </a:r>
            <a:r>
              <a:rPr lang="en-US" sz="1800" dirty="0">
                <a:solidFill>
                  <a:srgbClr val="1668B5"/>
                </a:solidFill>
                <a:effectLst/>
                <a:latin typeface="ArialMT"/>
              </a:rPr>
              <a:t> </a:t>
            </a:r>
            <a:r>
              <a:rPr lang="en-US" sz="1800" dirty="0" err="1">
                <a:solidFill>
                  <a:srgbClr val="1668B5"/>
                </a:solidFill>
                <a:effectLst/>
                <a:latin typeface="ArialMT"/>
              </a:rPr>
              <a:t>hu_Tic</a:t>
            </a:r>
            <a:r>
              <a:rPr lang="en-US" sz="1800" dirty="0">
                <a:solidFill>
                  <a:srgbClr val="1668B5"/>
                </a:solidFill>
                <a:effectLst/>
                <a:latin typeface="ArialMT"/>
              </a:rPr>
              <a:t>-Tac-</a:t>
            </a:r>
            <a:r>
              <a:rPr lang="en-US" sz="1800" dirty="0" err="1">
                <a:solidFill>
                  <a:srgbClr val="1668B5"/>
                </a:solidFill>
                <a:effectLst/>
                <a:latin typeface="ArialMT"/>
              </a:rPr>
              <a:t>Toe_with_Deep_Multi</a:t>
            </a:r>
            <a:r>
              <a:rPr lang="en-US" sz="1800" dirty="0">
                <a:solidFill>
                  <a:srgbClr val="1668B5"/>
                </a:solidFill>
                <a:effectLst/>
                <a:latin typeface="ArialMT"/>
              </a:rPr>
              <a:t>-</a:t>
            </a:r>
            <a:r>
              <a:rPr lang="en-US" sz="1800" dirty="0" err="1">
                <a:solidFill>
                  <a:srgbClr val="1668B5"/>
                </a:solidFill>
                <a:effectLst/>
                <a:latin typeface="ArialMT"/>
              </a:rPr>
              <a:t>Agent.pdf</a:t>
            </a:r>
            <a:r>
              <a:rPr lang="en-US" sz="1800" dirty="0">
                <a:solidFill>
                  <a:srgbClr val="1668B5"/>
                </a:solidFill>
                <a:effectLst/>
                <a:latin typeface="ArialMT"/>
              </a:rPr>
              <a:t> </a:t>
            </a:r>
            <a:endParaRPr lang="en-US" sz="1800" dirty="0">
              <a:solidFill>
                <a:srgbClr val="1668B5"/>
              </a:solidFill>
              <a:latin typeface="ArialMT"/>
            </a:endParaRPr>
          </a:p>
          <a:p>
            <a:pPr marL="342900" indent="-342900">
              <a:buAutoNum type="arabicPeriod"/>
            </a:pPr>
            <a:r>
              <a:rPr lang="en-US" sz="1800" dirty="0">
                <a:solidFill>
                  <a:srgbClr val="1668B5"/>
                </a:solidFill>
                <a:effectLst/>
                <a:latin typeface="ArialMT"/>
                <a:hlinkClick r:id="rId3"/>
              </a:rPr>
              <a:t>https://towardsdatascience.com/q-learning-algorithm-from-explanation-to-implementation-cdbeda2ea187</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4"/>
              </a:rPr>
              <a:t>https://pytorch.org/tutorials/intermediate/reinforcement_q_learning.html</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5"/>
              </a:rPr>
              <a:t>https://towardsdatascience.com/double-deep-q-networks-905dd8325412</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6"/>
              </a:rPr>
              <a:t>https://towardsdatascience.com/proximal-policy-optimization-ppo-explained-abed1952457b</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7"/>
              </a:rPr>
              <a:t>https://pillow.readthedocs.io/en/stable/</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8"/>
              </a:rPr>
              <a:t>https://pytorch.org/docs/stable/library.html</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hlinkClick r:id="rId9"/>
              </a:rPr>
              <a:t>https://gymnasium.farama.org/</a:t>
            </a:r>
            <a:endParaRPr lang="en-US" sz="1800" dirty="0">
              <a:solidFill>
                <a:srgbClr val="1668B5"/>
              </a:solidFill>
              <a:effectLst/>
              <a:latin typeface="ArialMT"/>
            </a:endParaRPr>
          </a:p>
          <a:p>
            <a:pPr marL="342900" indent="-342900">
              <a:buAutoNum type="arabicPeriod"/>
            </a:pPr>
            <a:r>
              <a:rPr lang="en-US" sz="1800" dirty="0">
                <a:solidFill>
                  <a:srgbClr val="1668B5"/>
                </a:solidFill>
                <a:effectLst/>
                <a:latin typeface="ArialMT"/>
              </a:rPr>
              <a:t>https://</a:t>
            </a:r>
            <a:r>
              <a:rPr lang="en-US" sz="1800" dirty="0" err="1">
                <a:solidFill>
                  <a:srgbClr val="1668B5"/>
                </a:solidFill>
                <a:effectLst/>
                <a:latin typeface="ArialMT"/>
              </a:rPr>
              <a:t>openai.com</a:t>
            </a:r>
            <a:r>
              <a:rPr lang="en-US" sz="1800" dirty="0">
                <a:solidFill>
                  <a:srgbClr val="1668B5"/>
                </a:solidFill>
                <a:effectLst/>
                <a:latin typeface="ArialMT"/>
              </a:rPr>
              <a:t>/research/</a:t>
            </a:r>
            <a:r>
              <a:rPr lang="en-US" sz="1800" dirty="0" err="1">
                <a:solidFill>
                  <a:srgbClr val="1668B5"/>
                </a:solidFill>
                <a:effectLst/>
                <a:latin typeface="ArialMT"/>
              </a:rPr>
              <a:t>openai</a:t>
            </a:r>
            <a:r>
              <a:rPr lang="en-US" sz="1800" dirty="0">
                <a:solidFill>
                  <a:srgbClr val="1668B5"/>
                </a:solidFill>
                <a:effectLst/>
                <a:latin typeface="ArialMT"/>
              </a:rPr>
              <a:t>-baselines-</a:t>
            </a:r>
            <a:r>
              <a:rPr lang="en-US" sz="1800" dirty="0" err="1">
                <a:solidFill>
                  <a:srgbClr val="1668B5"/>
                </a:solidFill>
                <a:effectLst/>
                <a:latin typeface="ArialMT"/>
              </a:rPr>
              <a:t>ppo</a:t>
            </a:r>
            <a:endParaRPr lang="en-US" sz="1800" dirty="0">
              <a:solidFill>
                <a:srgbClr val="1668B5"/>
              </a:solidFill>
              <a:effectLst/>
              <a:latin typeface="ArialMT"/>
            </a:endParaRPr>
          </a:p>
        </p:txBody>
      </p:sp>
    </p:spTree>
    <p:extLst>
      <p:ext uri="{BB962C8B-B14F-4D97-AF65-F5344CB8AC3E}">
        <p14:creationId xmlns:p14="http://schemas.microsoft.com/office/powerpoint/2010/main" val="426935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1F6C1BC-8B70-C871-4400-29347C11A303}"/>
              </a:ext>
            </a:extLst>
          </p:cNvPr>
          <p:cNvSpPr txBox="1">
            <a:spLocks/>
          </p:cNvSpPr>
          <p:nvPr/>
        </p:nvSpPr>
        <p:spPr>
          <a:xfrm>
            <a:off x="418070" y="1179232"/>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pPr algn="ctr"/>
            <a:r>
              <a:rPr lang="en-US" dirty="0"/>
              <a:t>Contributions</a:t>
            </a:r>
          </a:p>
        </p:txBody>
      </p:sp>
      <p:graphicFrame>
        <p:nvGraphicFramePr>
          <p:cNvPr id="6" name="Table 6">
            <a:extLst>
              <a:ext uri="{FF2B5EF4-FFF2-40B4-BE49-F238E27FC236}">
                <a16:creationId xmlns:a16="http://schemas.microsoft.com/office/drawing/2014/main" id="{70B7805B-C2C9-4C40-A641-1E33E84BD269}"/>
              </a:ext>
            </a:extLst>
          </p:cNvPr>
          <p:cNvGraphicFramePr>
            <a:graphicFrameLocks noGrp="1"/>
          </p:cNvGraphicFramePr>
          <p:nvPr>
            <p:extLst>
              <p:ext uri="{D42A27DB-BD31-4B8C-83A1-F6EECF244321}">
                <p14:modId xmlns:p14="http://schemas.microsoft.com/office/powerpoint/2010/main" val="1757756947"/>
              </p:ext>
            </p:extLst>
          </p:nvPr>
        </p:nvGraphicFramePr>
        <p:xfrm>
          <a:off x="1072979" y="1980228"/>
          <a:ext cx="9205782" cy="4182814"/>
        </p:xfrm>
        <a:graphic>
          <a:graphicData uri="http://schemas.openxmlformats.org/drawingml/2006/table">
            <a:tbl>
              <a:tblPr firstRow="1" bandRow="1">
                <a:tableStyleId>{5C22544A-7EE6-4342-B048-85BDC9FD1C3A}</a:tableStyleId>
              </a:tblPr>
              <a:tblGrid>
                <a:gridCol w="3068594">
                  <a:extLst>
                    <a:ext uri="{9D8B030D-6E8A-4147-A177-3AD203B41FA5}">
                      <a16:colId xmlns:a16="http://schemas.microsoft.com/office/drawing/2014/main" val="438369"/>
                    </a:ext>
                  </a:extLst>
                </a:gridCol>
                <a:gridCol w="2540155">
                  <a:extLst>
                    <a:ext uri="{9D8B030D-6E8A-4147-A177-3AD203B41FA5}">
                      <a16:colId xmlns:a16="http://schemas.microsoft.com/office/drawing/2014/main" val="3275634475"/>
                    </a:ext>
                  </a:extLst>
                </a:gridCol>
                <a:gridCol w="3597033">
                  <a:extLst>
                    <a:ext uri="{9D8B030D-6E8A-4147-A177-3AD203B41FA5}">
                      <a16:colId xmlns:a16="http://schemas.microsoft.com/office/drawing/2014/main" val="1755484745"/>
                    </a:ext>
                  </a:extLst>
                </a:gridCol>
              </a:tblGrid>
              <a:tr h="295669">
                <a:tc>
                  <a:txBody>
                    <a:bodyPr/>
                    <a:lstStyle/>
                    <a:p>
                      <a:r>
                        <a:rPr lang="en-US" sz="1400" dirty="0"/>
                        <a:t>Team Member</a:t>
                      </a:r>
                    </a:p>
                  </a:txBody>
                  <a:tcPr/>
                </a:tc>
                <a:tc>
                  <a:txBody>
                    <a:bodyPr/>
                    <a:lstStyle/>
                    <a:p>
                      <a:r>
                        <a:rPr lang="en-US" sz="1400" dirty="0"/>
                        <a:t>Environments</a:t>
                      </a:r>
                    </a:p>
                  </a:txBody>
                  <a:tcPr/>
                </a:tc>
                <a:tc>
                  <a:txBody>
                    <a:bodyPr/>
                    <a:lstStyle/>
                    <a:p>
                      <a:r>
                        <a:rPr lang="en-US" sz="1400" dirty="0"/>
                        <a:t>Contribution (%)</a:t>
                      </a:r>
                    </a:p>
                  </a:txBody>
                  <a:tcPr/>
                </a:tc>
                <a:extLst>
                  <a:ext uri="{0D108BD9-81ED-4DB2-BD59-A6C34878D82A}">
                    <a16:rowId xmlns:a16="http://schemas.microsoft.com/office/drawing/2014/main" val="3914144989"/>
                  </a:ext>
                </a:extLst>
              </a:tr>
              <a:tr h="491207">
                <a:tc>
                  <a:txBody>
                    <a:bodyPr/>
                    <a:lstStyle/>
                    <a:p>
                      <a:r>
                        <a:rPr lang="en-US" sz="1400" dirty="0" err="1"/>
                        <a:t>Thilak</a:t>
                      </a:r>
                      <a:r>
                        <a:rPr lang="en-US" sz="1400" dirty="0"/>
                        <a:t> Reddy Dharam</a:t>
                      </a:r>
                    </a:p>
                  </a:txBody>
                  <a:tcPr/>
                </a:tc>
                <a:tc>
                  <a:txBody>
                    <a:bodyPr/>
                    <a:lstStyle/>
                    <a:p>
                      <a:r>
                        <a:rPr lang="en-US" sz="1400" dirty="0"/>
                        <a:t>Tic Tac Toe</a:t>
                      </a:r>
                    </a:p>
                  </a:txBody>
                  <a:tcPr/>
                </a:tc>
                <a:tc>
                  <a:txBody>
                    <a:bodyPr/>
                    <a:lstStyle/>
                    <a:p>
                      <a:r>
                        <a:rPr lang="en-US" sz="1400" dirty="0"/>
                        <a:t>Implemented Q - Learning (100 %)</a:t>
                      </a:r>
                    </a:p>
                  </a:txBody>
                  <a:tcPr/>
                </a:tc>
                <a:extLst>
                  <a:ext uri="{0D108BD9-81ED-4DB2-BD59-A6C34878D82A}">
                    <a16:rowId xmlns:a16="http://schemas.microsoft.com/office/drawing/2014/main" val="2377165006"/>
                  </a:ext>
                </a:extLst>
              </a:tr>
              <a:tr h="491207">
                <a:tc>
                  <a:txBody>
                    <a:bodyPr/>
                    <a:lstStyle/>
                    <a:p>
                      <a:r>
                        <a:rPr lang="en-US" sz="1400" dirty="0"/>
                        <a:t>Dhanush Kumar Reddy </a:t>
                      </a:r>
                      <a:r>
                        <a:rPr lang="en-US" sz="1400" dirty="0" err="1"/>
                        <a:t>Yarragonda</a:t>
                      </a:r>
                      <a:endParaRPr lang="en-US" sz="1400" dirty="0"/>
                    </a:p>
                  </a:txBody>
                  <a:tcPr/>
                </a:tc>
                <a:tc>
                  <a:txBody>
                    <a:bodyPr/>
                    <a:lstStyle/>
                    <a:p>
                      <a:r>
                        <a:rPr lang="en-US" sz="1400" dirty="0"/>
                        <a:t>Tic Tac Toe</a:t>
                      </a:r>
                    </a:p>
                  </a:txBody>
                  <a:tcPr/>
                </a:tc>
                <a:tc>
                  <a:txBody>
                    <a:bodyPr/>
                    <a:lstStyle/>
                    <a:p>
                      <a:r>
                        <a:rPr lang="en-US" sz="1400" dirty="0"/>
                        <a:t>Implemented DDQN (100 %)</a:t>
                      </a:r>
                    </a:p>
                  </a:txBody>
                  <a:tcPr/>
                </a:tc>
                <a:extLst>
                  <a:ext uri="{0D108BD9-81ED-4DB2-BD59-A6C34878D82A}">
                    <a16:rowId xmlns:a16="http://schemas.microsoft.com/office/drawing/2014/main" val="1143001398"/>
                  </a:ext>
                </a:extLst>
              </a:tr>
              <a:tr h="295669">
                <a:tc>
                  <a:txBody>
                    <a:bodyPr/>
                    <a:lstStyle/>
                    <a:p>
                      <a:r>
                        <a:rPr lang="en-US" sz="1400" dirty="0" err="1"/>
                        <a:t>Thilak</a:t>
                      </a:r>
                      <a:r>
                        <a:rPr lang="en-US" sz="1400" dirty="0"/>
                        <a:t> Reddy Dharam</a:t>
                      </a:r>
                    </a:p>
                  </a:txBody>
                  <a:tcPr/>
                </a:tc>
                <a:tc>
                  <a:txBody>
                    <a:bodyPr/>
                    <a:lstStyle/>
                    <a:p>
                      <a:r>
                        <a:rPr lang="en-US" sz="1400" dirty="0"/>
                        <a:t>Rock Paper Scissors</a:t>
                      </a:r>
                    </a:p>
                  </a:txBody>
                  <a:tcPr/>
                </a:tc>
                <a:tc>
                  <a:txBody>
                    <a:bodyPr/>
                    <a:lstStyle/>
                    <a:p>
                      <a:r>
                        <a:rPr lang="en-US" sz="1400" dirty="0"/>
                        <a:t>Implemented DDQN (100 %)</a:t>
                      </a:r>
                    </a:p>
                  </a:txBody>
                  <a:tcPr/>
                </a:tc>
                <a:extLst>
                  <a:ext uri="{0D108BD9-81ED-4DB2-BD59-A6C34878D82A}">
                    <a16:rowId xmlns:a16="http://schemas.microsoft.com/office/drawing/2014/main" val="486729119"/>
                  </a:ext>
                </a:extLst>
              </a:tr>
              <a:tr h="502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Dhanush Kumar Reddy </a:t>
                      </a:r>
                      <a:r>
                        <a:rPr lang="en-US" sz="1400" dirty="0" err="1"/>
                        <a:t>Yarragonda</a:t>
                      </a:r>
                      <a:endParaRPr lang="en-US" sz="1400" dirty="0"/>
                    </a:p>
                    <a:p>
                      <a:endParaRPr lang="en-US" sz="1400" dirty="0"/>
                    </a:p>
                  </a:txBody>
                  <a:tcPr/>
                </a:tc>
                <a:tc>
                  <a:txBody>
                    <a:bodyPr/>
                    <a:lstStyle/>
                    <a:p>
                      <a:r>
                        <a:rPr lang="en-US" sz="1400" dirty="0"/>
                        <a:t>Rock Paper Scissors</a:t>
                      </a:r>
                    </a:p>
                  </a:txBody>
                  <a:tcPr/>
                </a:tc>
                <a:tc>
                  <a:txBody>
                    <a:bodyPr/>
                    <a:lstStyle/>
                    <a:p>
                      <a:r>
                        <a:rPr lang="en-US" sz="1400" dirty="0"/>
                        <a:t>Implemented Q - Learning (100 %)</a:t>
                      </a:r>
                    </a:p>
                  </a:txBody>
                  <a:tcPr/>
                </a:tc>
                <a:extLst>
                  <a:ext uri="{0D108BD9-81ED-4DB2-BD59-A6C34878D82A}">
                    <a16:rowId xmlns:a16="http://schemas.microsoft.com/office/drawing/2014/main" val="2224136714"/>
                  </a:ext>
                </a:extLst>
              </a:tr>
              <a:tr h="295669">
                <a:tc>
                  <a:txBody>
                    <a:bodyPr/>
                    <a:lstStyle/>
                    <a:p>
                      <a:r>
                        <a:rPr lang="en-US" sz="1400" dirty="0" err="1"/>
                        <a:t>Thilak</a:t>
                      </a:r>
                      <a:r>
                        <a:rPr lang="en-US" sz="1400" dirty="0"/>
                        <a:t> Reddy Dharam</a:t>
                      </a:r>
                    </a:p>
                  </a:txBody>
                  <a:tcPr/>
                </a:tc>
                <a:tc>
                  <a:txBody>
                    <a:bodyPr/>
                    <a:lstStyle/>
                    <a:p>
                      <a:r>
                        <a:rPr lang="en-US" sz="1400" dirty="0"/>
                        <a:t>Switch Game</a:t>
                      </a:r>
                    </a:p>
                  </a:txBody>
                  <a:tcPr/>
                </a:tc>
                <a:tc>
                  <a:txBody>
                    <a:bodyPr/>
                    <a:lstStyle/>
                    <a:p>
                      <a:r>
                        <a:rPr lang="en-US" sz="1400" dirty="0"/>
                        <a:t>Implemented PPO (100 %)</a:t>
                      </a:r>
                    </a:p>
                  </a:txBody>
                  <a:tcPr/>
                </a:tc>
                <a:extLst>
                  <a:ext uri="{0D108BD9-81ED-4DB2-BD59-A6C34878D82A}">
                    <a16:rowId xmlns:a16="http://schemas.microsoft.com/office/drawing/2014/main" val="2007754984"/>
                  </a:ext>
                </a:extLst>
              </a:tr>
              <a:tr h="502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Dhanush Kumar Reddy </a:t>
                      </a:r>
                      <a:r>
                        <a:rPr lang="en-US" sz="1400" dirty="0" err="1"/>
                        <a:t>Yarragonda</a:t>
                      </a:r>
                      <a:endParaRPr lang="en-US" sz="1400" dirty="0"/>
                    </a:p>
                    <a:p>
                      <a:endParaRPr lang="en-US" sz="1400" dirty="0"/>
                    </a:p>
                  </a:txBody>
                  <a:tcPr/>
                </a:tc>
                <a:tc>
                  <a:txBody>
                    <a:bodyPr/>
                    <a:lstStyle/>
                    <a:p>
                      <a:r>
                        <a:rPr lang="en-US" sz="1400" dirty="0"/>
                        <a:t>Switch Game </a:t>
                      </a:r>
                    </a:p>
                  </a:txBody>
                  <a:tcPr/>
                </a:tc>
                <a:tc>
                  <a:txBody>
                    <a:bodyPr/>
                    <a:lstStyle/>
                    <a:p>
                      <a:r>
                        <a:rPr lang="en-US" sz="1400" dirty="0"/>
                        <a:t>Implemented DQN (100 %)</a:t>
                      </a:r>
                    </a:p>
                  </a:txBody>
                  <a:tcPr/>
                </a:tc>
                <a:extLst>
                  <a:ext uri="{0D108BD9-81ED-4DB2-BD59-A6C34878D82A}">
                    <a16:rowId xmlns:a16="http://schemas.microsoft.com/office/drawing/2014/main" val="638666144"/>
                  </a:ext>
                </a:extLst>
              </a:tr>
              <a:tr h="502638">
                <a:tc>
                  <a:txBody>
                    <a:bodyPr/>
                    <a:lstStyle/>
                    <a:p>
                      <a:r>
                        <a:rPr lang="en-US" sz="1400" dirty="0" err="1"/>
                        <a:t>Thilak</a:t>
                      </a:r>
                      <a:r>
                        <a:rPr lang="en-US" sz="1400" dirty="0"/>
                        <a:t> Reddy Dharam</a:t>
                      </a:r>
                    </a:p>
                  </a:txBody>
                  <a:tcPr/>
                </a:tc>
                <a:tc>
                  <a:txBody>
                    <a:bodyPr/>
                    <a:lstStyle/>
                    <a:p>
                      <a:r>
                        <a:rPr lang="en-US" sz="1400" dirty="0"/>
                        <a:t>Post Implementation Analysis and Future Work</a:t>
                      </a:r>
                    </a:p>
                  </a:txBody>
                  <a:tcPr/>
                </a:tc>
                <a:tc>
                  <a:txBody>
                    <a:bodyPr/>
                    <a:lstStyle/>
                    <a:p>
                      <a:r>
                        <a:rPr lang="en-US" sz="1400" dirty="0"/>
                        <a:t>50 %</a:t>
                      </a:r>
                    </a:p>
                  </a:txBody>
                  <a:tcPr/>
                </a:tc>
                <a:extLst>
                  <a:ext uri="{0D108BD9-81ED-4DB2-BD59-A6C34878D82A}">
                    <a16:rowId xmlns:a16="http://schemas.microsoft.com/office/drawing/2014/main" val="1272897027"/>
                  </a:ext>
                </a:extLst>
              </a:tr>
              <a:tr h="709606">
                <a:tc>
                  <a:txBody>
                    <a:bodyPr/>
                    <a:lstStyle/>
                    <a:p>
                      <a:r>
                        <a:rPr lang="en-US" sz="1400" dirty="0"/>
                        <a:t>Dhanush Kumar Reddy </a:t>
                      </a:r>
                      <a:r>
                        <a:rPr lang="en-US" sz="1400" dirty="0" err="1"/>
                        <a:t>Yarragonda</a:t>
                      </a:r>
                      <a:r>
                        <a:rPr lang="en-US"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Post Implementation Analysis and Future Work</a:t>
                      </a:r>
                    </a:p>
                    <a:p>
                      <a:endParaRPr lang="en-US" sz="1400" dirty="0"/>
                    </a:p>
                  </a:txBody>
                  <a:tcPr/>
                </a:tc>
                <a:tc>
                  <a:txBody>
                    <a:bodyPr/>
                    <a:lstStyle/>
                    <a:p>
                      <a:r>
                        <a:rPr lang="en-US" sz="1400" dirty="0"/>
                        <a:t>50 %</a:t>
                      </a:r>
                    </a:p>
                  </a:txBody>
                  <a:tcPr/>
                </a:tc>
                <a:extLst>
                  <a:ext uri="{0D108BD9-81ED-4DB2-BD59-A6C34878D82A}">
                    <a16:rowId xmlns:a16="http://schemas.microsoft.com/office/drawing/2014/main" val="879029033"/>
                  </a:ext>
                </a:extLst>
              </a:tr>
            </a:tbl>
          </a:graphicData>
        </a:graphic>
      </p:graphicFrame>
    </p:spTree>
    <p:extLst>
      <p:ext uri="{BB962C8B-B14F-4D97-AF65-F5344CB8AC3E}">
        <p14:creationId xmlns:p14="http://schemas.microsoft.com/office/powerpoint/2010/main" val="186659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3F020DC5-E779-C3E1-B385-7F10E9D9DD6B}"/>
              </a:ext>
            </a:extLst>
          </p:cNvPr>
          <p:cNvSpPr txBox="1">
            <a:spLocks/>
          </p:cNvSpPr>
          <p:nvPr/>
        </p:nvSpPr>
        <p:spPr>
          <a:xfrm>
            <a:off x="418070" y="1179232"/>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pPr algn="ctr"/>
            <a:r>
              <a:rPr lang="en-US" dirty="0"/>
              <a:t>Trello Board Setup</a:t>
            </a:r>
          </a:p>
        </p:txBody>
      </p:sp>
      <p:sp>
        <p:nvSpPr>
          <p:cNvPr id="4" name="TextBox 3">
            <a:extLst>
              <a:ext uri="{FF2B5EF4-FFF2-40B4-BE49-F238E27FC236}">
                <a16:creationId xmlns:a16="http://schemas.microsoft.com/office/drawing/2014/main" id="{B11CA83D-1CD9-DE88-CC94-C933D9BF2D3E}"/>
              </a:ext>
            </a:extLst>
          </p:cNvPr>
          <p:cNvSpPr txBox="1"/>
          <p:nvPr/>
        </p:nvSpPr>
        <p:spPr>
          <a:xfrm>
            <a:off x="803189" y="1952368"/>
            <a:ext cx="10130481" cy="646331"/>
          </a:xfrm>
          <a:prstGeom prst="rect">
            <a:avLst/>
          </a:prstGeom>
          <a:noFill/>
        </p:spPr>
        <p:txBody>
          <a:bodyPr wrap="square" rtlCol="0">
            <a:spAutoFit/>
          </a:bodyPr>
          <a:lstStyle/>
          <a:p>
            <a:r>
              <a:rPr lang="en-US" b="1" dirty="0"/>
              <a:t>Link:  </a:t>
            </a:r>
            <a:r>
              <a:rPr lang="en-US" b="1" dirty="0">
                <a:hlinkClick r:id="rId2"/>
              </a:rPr>
              <a:t>https://trello.com/b/4NGgwure/rl-final-project</a:t>
            </a:r>
            <a:endParaRPr lang="en-US" b="1" dirty="0"/>
          </a:p>
          <a:p>
            <a:endParaRPr lang="en-US" b="1" dirty="0"/>
          </a:p>
        </p:txBody>
      </p:sp>
      <p:pic>
        <p:nvPicPr>
          <p:cNvPr id="5" name="Picture 4">
            <a:extLst>
              <a:ext uri="{FF2B5EF4-FFF2-40B4-BE49-F238E27FC236}">
                <a16:creationId xmlns:a16="http://schemas.microsoft.com/office/drawing/2014/main" id="{9F038DCD-4186-28EA-DC50-D22BF4935307}"/>
              </a:ext>
            </a:extLst>
          </p:cNvPr>
          <p:cNvPicPr>
            <a:picLocks noChangeAspect="1"/>
          </p:cNvPicPr>
          <p:nvPr/>
        </p:nvPicPr>
        <p:blipFill>
          <a:blip r:embed="rId3"/>
          <a:stretch>
            <a:fillRect/>
          </a:stretch>
        </p:blipFill>
        <p:spPr>
          <a:xfrm>
            <a:off x="1715529" y="2406047"/>
            <a:ext cx="7947454" cy="4164134"/>
          </a:xfrm>
          <a:prstGeom prst="rect">
            <a:avLst/>
          </a:prstGeom>
        </p:spPr>
      </p:pic>
    </p:spTree>
    <p:extLst>
      <p:ext uri="{BB962C8B-B14F-4D97-AF65-F5344CB8AC3E}">
        <p14:creationId xmlns:p14="http://schemas.microsoft.com/office/powerpoint/2010/main" val="208006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8" y="1001018"/>
            <a:ext cx="9890306" cy="1089529"/>
          </a:xfrm>
        </p:spPr>
        <p:txBody>
          <a:bodyPr/>
          <a:lstStyle/>
          <a:p>
            <a:pPr algn="ctr"/>
            <a:r>
              <a:rPr lang="en-US" dirty="0"/>
              <a:t>Introduction to Multi-Agent Environments and Game-Theoretic Analysis</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p:txBody>
          <a:bodyPr/>
          <a:lstStyle/>
          <a:p>
            <a:r>
              <a:rPr lang="en-IN" dirty="0"/>
              <a:t>Multi-Agent Environments - Dynamic interaction of multiple agents within various environments.</a:t>
            </a:r>
          </a:p>
          <a:p>
            <a:r>
              <a:rPr lang="en-IN" dirty="0"/>
              <a:t>Performance Analysis - Assessing agent </a:t>
            </a:r>
            <a:r>
              <a:rPr lang="en-IN" dirty="0" err="1"/>
              <a:t>behavior</a:t>
            </a:r>
            <a:r>
              <a:rPr lang="en-IN" dirty="0"/>
              <a:t> and interaction for improved decision-making and adaptability.</a:t>
            </a:r>
          </a:p>
          <a:p>
            <a:r>
              <a:rPr lang="en-IN" dirty="0"/>
              <a:t>Game-Theoretic Analysis - Incorporating strategic decision-making frameworks to optimize reinforcement learning Real-</a:t>
            </a:r>
          </a:p>
          <a:p>
            <a:r>
              <a:rPr lang="en-IN" dirty="0"/>
              <a:t>Real world AI Applications - Developing more resilient and adaptable AI systems for real-world challenges.</a:t>
            </a:r>
          </a:p>
          <a:p>
            <a:pPr marL="0" indent="0">
              <a:buNone/>
            </a:pPr>
            <a:endParaRPr lang="en-US"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a:xfrm>
            <a:off x="323737" y="986213"/>
            <a:ext cx="10515600" cy="646331"/>
          </a:xfrm>
        </p:spPr>
        <p:txBody>
          <a:bodyPr/>
          <a:lstStyle/>
          <a:p>
            <a:pPr algn="ctr"/>
            <a:r>
              <a:rPr lang="en-US" sz="4000" dirty="0"/>
              <a:t>Environment Analysis</a:t>
            </a:r>
          </a:p>
        </p:txBody>
      </p:sp>
      <p:sp>
        <p:nvSpPr>
          <p:cNvPr id="5" name="Rectangle 4">
            <a:extLst>
              <a:ext uri="{FF2B5EF4-FFF2-40B4-BE49-F238E27FC236}">
                <a16:creationId xmlns:a16="http://schemas.microsoft.com/office/drawing/2014/main" id="{9E68A865-0CF9-4684-8792-4F5E520F74A1}"/>
              </a:ext>
            </a:extLst>
          </p:cNvPr>
          <p:cNvSpPr/>
          <p:nvPr/>
        </p:nvSpPr>
        <p:spPr>
          <a:xfrm>
            <a:off x="417847" y="1803558"/>
            <a:ext cx="5251024" cy="450893"/>
          </a:xfrm>
          <a:prstGeom prst="rect">
            <a:avLst/>
          </a:prstGeom>
        </p:spPr>
        <p:txBody>
          <a:bodyPr wrap="square">
            <a:spAutoFit/>
          </a:bodyPr>
          <a:lstStyle/>
          <a:p>
            <a:pPr>
              <a:lnSpc>
                <a:spcPts val="3000"/>
              </a:lnSpc>
              <a:spcAft>
                <a:spcPts val="1400"/>
              </a:spcAft>
              <a:defRPr/>
            </a:pPr>
            <a:r>
              <a:rPr lang="en-US" sz="2400" dirty="0">
                <a:solidFill>
                  <a:schemeClr val="tx2"/>
                </a:solidFill>
                <a:latin typeface="Arial" charset="0"/>
                <a:ea typeface="Arial" charset="0"/>
                <a:cs typeface="Arial" charset="0"/>
              </a:rPr>
              <a:t>ROCK PAPER SCISSORS</a:t>
            </a:r>
          </a:p>
        </p:txBody>
      </p:sp>
      <p:sp>
        <p:nvSpPr>
          <p:cNvPr id="7" name="Rectangle 6">
            <a:extLst>
              <a:ext uri="{FF2B5EF4-FFF2-40B4-BE49-F238E27FC236}">
                <a16:creationId xmlns:a16="http://schemas.microsoft.com/office/drawing/2014/main" id="{A5B352B0-B868-4193-9235-30AD492F0F73}"/>
              </a:ext>
            </a:extLst>
          </p:cNvPr>
          <p:cNvSpPr/>
          <p:nvPr/>
        </p:nvSpPr>
        <p:spPr>
          <a:xfrm>
            <a:off x="232495" y="3901230"/>
            <a:ext cx="7769676" cy="2031325"/>
          </a:xfrm>
          <a:prstGeom prst="rect">
            <a:avLst/>
          </a:prstGeom>
        </p:spPr>
        <p:txBody>
          <a:bodyPr wrap="square">
            <a:spAutoFit/>
          </a:bodyPr>
          <a:lstStyle/>
          <a:p>
            <a:pPr>
              <a:buFont typeface="Arial" panose="020B0604020202020204" pitchFamily="34" charset="0"/>
              <a:buChar char="•"/>
            </a:pPr>
            <a:r>
              <a:rPr lang="en-US" dirty="0">
                <a:solidFill>
                  <a:schemeClr val="accent4">
                    <a:lumMod val="50000"/>
                  </a:schemeClr>
                </a:solidFill>
                <a:latin typeface="Söhne"/>
              </a:rPr>
              <a:t>The Rock-Paper-Scissor class represents a two-player game environment for Rock, Paper, Scissors, using </a:t>
            </a:r>
            <a:r>
              <a:rPr lang="en-US" dirty="0" err="1">
                <a:solidFill>
                  <a:schemeClr val="accent4">
                    <a:lumMod val="50000"/>
                  </a:schemeClr>
                </a:solidFill>
                <a:latin typeface="Söhne"/>
              </a:rPr>
              <a:t>OpenAI's</a:t>
            </a:r>
            <a:r>
              <a:rPr lang="en-US" dirty="0">
                <a:solidFill>
                  <a:schemeClr val="accent4">
                    <a:lumMod val="50000"/>
                  </a:schemeClr>
                </a:solidFill>
                <a:latin typeface="Söhne"/>
              </a:rPr>
              <a:t> gym library. It has visual representation for the actions and allows players to perform actions, receive rewards based on action outcomes, and visualize the game's progress.</a:t>
            </a:r>
          </a:p>
          <a:p>
            <a:pPr>
              <a:buFont typeface="Arial" panose="020B0604020202020204" pitchFamily="34" charset="0"/>
              <a:buChar char="•"/>
            </a:pPr>
            <a:r>
              <a:rPr lang="en-US" dirty="0">
                <a:solidFill>
                  <a:schemeClr val="accent4">
                    <a:lumMod val="50000"/>
                  </a:schemeClr>
                </a:solidFill>
                <a:latin typeface="Söhne"/>
              </a:rPr>
              <a:t>It is a One-state MDP</a:t>
            </a:r>
          </a:p>
          <a:p>
            <a:pPr>
              <a:buFont typeface="Arial" panose="020B0604020202020204" pitchFamily="34" charset="0"/>
              <a:buChar char="•"/>
            </a:pPr>
            <a:r>
              <a:rPr lang="en-US" dirty="0">
                <a:solidFill>
                  <a:schemeClr val="accent4">
                    <a:lumMod val="50000"/>
                  </a:schemeClr>
                </a:solidFill>
                <a:latin typeface="Söhne"/>
              </a:rPr>
              <a:t>Players choose from three actions (Rock, Paper, Scissors)</a:t>
            </a:r>
          </a:p>
          <a:p>
            <a:pPr>
              <a:buFont typeface="Arial" panose="020B0604020202020204" pitchFamily="34" charset="0"/>
              <a:buChar char="•"/>
            </a:pPr>
            <a:r>
              <a:rPr lang="en-US" dirty="0">
                <a:solidFill>
                  <a:schemeClr val="accent4">
                    <a:lumMod val="50000"/>
                  </a:schemeClr>
                </a:solidFill>
                <a:latin typeface="Söhne"/>
              </a:rPr>
              <a:t>Rewards: winning (+1), tie (0), lose (-1)</a:t>
            </a:r>
            <a:endParaRPr lang="en-US" b="0" i="0" dirty="0">
              <a:solidFill>
                <a:schemeClr val="accent4">
                  <a:lumMod val="50000"/>
                </a:schemeClr>
              </a:solidFill>
              <a:effectLst/>
              <a:latin typeface="Söhne"/>
            </a:endParaRPr>
          </a:p>
        </p:txBody>
      </p:sp>
      <p:pic>
        <p:nvPicPr>
          <p:cNvPr id="4" name="Picture 3" descr="Pie chart&#10;&#10;Description automatically generated with medium confidence">
            <a:extLst>
              <a:ext uri="{FF2B5EF4-FFF2-40B4-BE49-F238E27FC236}">
                <a16:creationId xmlns:a16="http://schemas.microsoft.com/office/drawing/2014/main" id="{9EE2A73D-BDDB-4F55-1E08-12D5E5B2A531}"/>
              </a:ext>
            </a:extLst>
          </p:cNvPr>
          <p:cNvPicPr>
            <a:picLocks noChangeAspect="1"/>
          </p:cNvPicPr>
          <p:nvPr/>
        </p:nvPicPr>
        <p:blipFill>
          <a:blip r:embed="rId2"/>
          <a:stretch>
            <a:fillRect/>
          </a:stretch>
        </p:blipFill>
        <p:spPr>
          <a:xfrm>
            <a:off x="5509344" y="2029004"/>
            <a:ext cx="6264809" cy="1725390"/>
          </a:xfrm>
          <a:prstGeom prst="rect">
            <a:avLst/>
          </a:prstGeom>
        </p:spPr>
      </p:pic>
    </p:spTree>
    <p:extLst>
      <p:ext uri="{BB962C8B-B14F-4D97-AF65-F5344CB8AC3E}">
        <p14:creationId xmlns:p14="http://schemas.microsoft.com/office/powerpoint/2010/main" val="287396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480430" y="1290249"/>
            <a:ext cx="6951472" cy="424732"/>
          </a:xfrm>
        </p:spPr>
        <p:txBody>
          <a:bodyPr/>
          <a:lstStyle/>
          <a:p>
            <a:r>
              <a:rPr lang="en-IN" sz="2400" dirty="0">
                <a:latin typeface="Arial" panose="020B0604020202020204" pitchFamily="34" charset="0"/>
                <a:cs typeface="Arial" panose="020B0604020202020204" pitchFamily="34" charset="0"/>
              </a:rPr>
              <a:t>Tic-Tac-Toe</a:t>
            </a:r>
            <a:endParaRPr lang="en-US" sz="24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8E4C8D2-131C-45E8-AB55-AB2A26B335E2}"/>
              </a:ext>
            </a:extLst>
          </p:cNvPr>
          <p:cNvSpPr/>
          <p:nvPr/>
        </p:nvSpPr>
        <p:spPr>
          <a:xfrm>
            <a:off x="480430" y="2248622"/>
            <a:ext cx="5853327" cy="3477875"/>
          </a:xfrm>
          <a:prstGeom prst="rect">
            <a:avLst/>
          </a:prstGeom>
        </p:spPr>
        <p:txBody>
          <a:bodyPr wrap="square">
            <a:spAutoFit/>
          </a:bodyPr>
          <a:lstStyle/>
          <a:p>
            <a:pPr>
              <a:buFont typeface="Arial" panose="020B0604020202020204" pitchFamily="34" charset="0"/>
              <a:buChar char="•"/>
            </a:pPr>
            <a:r>
              <a:rPr lang="en-US" sz="2000" b="0" i="0" dirty="0">
                <a:solidFill>
                  <a:schemeClr val="tx1">
                    <a:lumMod val="50000"/>
                  </a:schemeClr>
                </a:solidFill>
                <a:effectLst/>
                <a:latin typeface="Söhne"/>
              </a:rPr>
              <a:t>The Tic-Tac-Toe represents a 2-player game for the game Tic-Tac-Toe, defined using </a:t>
            </a:r>
            <a:r>
              <a:rPr lang="en-US" sz="2000" b="0" i="0" dirty="0" err="1">
                <a:solidFill>
                  <a:schemeClr val="tx1">
                    <a:lumMod val="50000"/>
                  </a:schemeClr>
                </a:solidFill>
                <a:effectLst/>
                <a:latin typeface="Söhne"/>
              </a:rPr>
              <a:t>OpenAI's</a:t>
            </a:r>
            <a:r>
              <a:rPr lang="en-US" sz="2000" b="0" i="0" dirty="0">
                <a:solidFill>
                  <a:schemeClr val="tx1">
                    <a:lumMod val="50000"/>
                  </a:schemeClr>
                </a:solidFill>
                <a:effectLst/>
                <a:latin typeface="Söhne"/>
              </a:rPr>
              <a:t> gym library.</a:t>
            </a:r>
          </a:p>
          <a:p>
            <a:pPr>
              <a:buFont typeface="Arial" panose="020B0604020202020204" pitchFamily="34" charset="0"/>
              <a:buChar char="•"/>
            </a:pPr>
            <a:r>
              <a:rPr lang="en-US" sz="2000" b="0" i="0" dirty="0">
                <a:solidFill>
                  <a:schemeClr val="tx1">
                    <a:lumMod val="50000"/>
                  </a:schemeClr>
                </a:solidFill>
                <a:effectLst/>
                <a:latin typeface="Söhne"/>
              </a:rPr>
              <a:t> The game board is a 3x3 grid where players take turns to place their symbol (X or O). The environment tracks the state of the game, available actions, and rewards. </a:t>
            </a:r>
          </a:p>
          <a:p>
            <a:pPr>
              <a:buFont typeface="Arial" panose="020B0604020202020204" pitchFamily="34" charset="0"/>
              <a:buChar char="•"/>
            </a:pPr>
            <a:r>
              <a:rPr lang="en-US" sz="2000" b="0" i="0" dirty="0">
                <a:solidFill>
                  <a:schemeClr val="tx1">
                    <a:lumMod val="50000"/>
                  </a:schemeClr>
                </a:solidFill>
                <a:effectLst/>
                <a:latin typeface="Söhne"/>
              </a:rPr>
              <a:t>It provides methods to take a step (make a move), reset the game, render the game state visually, and check for a game winner.</a:t>
            </a:r>
            <a:endParaRPr lang="en-US" sz="2000" dirty="0">
              <a:solidFill>
                <a:schemeClr val="accent4">
                  <a:lumMod val="50000"/>
                </a:schemeClr>
              </a:solidFill>
              <a:latin typeface="Söhne"/>
            </a:endParaRPr>
          </a:p>
          <a:p>
            <a:pPr>
              <a:buFont typeface="Arial" panose="020B0604020202020204" pitchFamily="34" charset="0"/>
              <a:buChar char="•"/>
            </a:pPr>
            <a:r>
              <a:rPr lang="en-US" sz="2000" dirty="0">
                <a:solidFill>
                  <a:schemeClr val="accent4">
                    <a:lumMod val="50000"/>
                  </a:schemeClr>
                </a:solidFill>
                <a:latin typeface="Söhne"/>
              </a:rPr>
              <a:t>It contains 18 joint actions and 19,683 states.</a:t>
            </a:r>
          </a:p>
          <a:p>
            <a:pPr>
              <a:buFont typeface="Arial" panose="020B0604020202020204" pitchFamily="34" charset="0"/>
              <a:buChar char="•"/>
            </a:pPr>
            <a:r>
              <a:rPr lang="en-US" sz="2000" dirty="0">
                <a:solidFill>
                  <a:schemeClr val="accent4">
                    <a:lumMod val="50000"/>
                  </a:schemeClr>
                </a:solidFill>
                <a:latin typeface="Söhne"/>
              </a:rPr>
              <a:t>Rewards: winning (+1), draw (0), lose (-1).</a:t>
            </a:r>
            <a:endParaRPr lang="en-US" sz="2000" b="0" i="0" dirty="0">
              <a:solidFill>
                <a:schemeClr val="accent4">
                  <a:lumMod val="50000"/>
                </a:schemeClr>
              </a:solidFill>
              <a:effectLst/>
              <a:latin typeface="Söhne"/>
            </a:endParaRPr>
          </a:p>
        </p:txBody>
      </p:sp>
      <p:pic>
        <p:nvPicPr>
          <p:cNvPr id="4" name="Picture 3" descr="A picture containing shoji, building&#10;&#10;Description automatically generated">
            <a:extLst>
              <a:ext uri="{FF2B5EF4-FFF2-40B4-BE49-F238E27FC236}">
                <a16:creationId xmlns:a16="http://schemas.microsoft.com/office/drawing/2014/main" id="{D618C773-0E01-BC00-FAB8-9F971A49847F}"/>
              </a:ext>
            </a:extLst>
          </p:cNvPr>
          <p:cNvPicPr>
            <a:picLocks noChangeAspect="1"/>
          </p:cNvPicPr>
          <p:nvPr/>
        </p:nvPicPr>
        <p:blipFill>
          <a:blip r:embed="rId2"/>
          <a:stretch>
            <a:fillRect/>
          </a:stretch>
        </p:blipFill>
        <p:spPr>
          <a:xfrm>
            <a:off x="7959756" y="2299175"/>
            <a:ext cx="2259650" cy="2259650"/>
          </a:xfrm>
          <a:prstGeom prst="rect">
            <a:avLst/>
          </a:prstGeom>
        </p:spPr>
      </p:pic>
    </p:spTree>
    <p:extLst>
      <p:ext uri="{BB962C8B-B14F-4D97-AF65-F5344CB8AC3E}">
        <p14:creationId xmlns:p14="http://schemas.microsoft.com/office/powerpoint/2010/main" val="339767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a:xfrm>
            <a:off x="498834" y="1416424"/>
            <a:ext cx="10515600" cy="424732"/>
          </a:xfrm>
        </p:spPr>
        <p:txBody>
          <a:bodyPr/>
          <a:lstStyle/>
          <a:p>
            <a:r>
              <a:rPr lang="en-IN" sz="2400" dirty="0">
                <a:latin typeface="Arial" panose="020B0604020202020204" pitchFamily="34" charset="0"/>
                <a:cs typeface="Arial" panose="020B0604020202020204" pitchFamily="34" charset="0"/>
              </a:rPr>
              <a:t>Switch Game</a:t>
            </a:r>
            <a:endParaRPr lang="en-US" sz="12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E97162E-D893-4D04-80FD-D02DEE97AA5C}"/>
              </a:ext>
            </a:extLst>
          </p:cNvPr>
          <p:cNvSpPr/>
          <p:nvPr/>
        </p:nvSpPr>
        <p:spPr>
          <a:xfrm>
            <a:off x="498834" y="2431522"/>
            <a:ext cx="7100571" cy="2585323"/>
          </a:xfrm>
          <a:prstGeom prst="rect">
            <a:avLst/>
          </a:prstGeom>
        </p:spPr>
        <p:txBody>
          <a:bodyPr wrap="square">
            <a:spAutoFit/>
          </a:bodyPr>
          <a:lstStyle/>
          <a:p>
            <a:pPr>
              <a:buFont typeface="Arial" panose="020B0604020202020204" pitchFamily="34" charset="0"/>
              <a:buChar char="•"/>
            </a:pPr>
            <a:r>
              <a:rPr lang="en-IN" dirty="0">
                <a:solidFill>
                  <a:schemeClr val="accent4">
                    <a:lumMod val="50000"/>
                  </a:schemeClr>
                </a:solidFill>
                <a:latin typeface="Söhne"/>
              </a:rPr>
              <a:t>The Switch Game represents a multi-agent reinforcement learning environment. It simulates a grid-based game where agents move around trying to reach their respective goals while avoiding obstacles. </a:t>
            </a:r>
          </a:p>
          <a:p>
            <a:pPr>
              <a:buFont typeface="Arial" panose="020B0604020202020204" pitchFamily="34" charset="0"/>
              <a:buChar char="•"/>
            </a:pPr>
            <a:r>
              <a:rPr lang="en-IN" dirty="0">
                <a:solidFill>
                  <a:schemeClr val="accent4">
                    <a:lumMod val="50000"/>
                  </a:schemeClr>
                </a:solidFill>
                <a:latin typeface="Söhne"/>
              </a:rPr>
              <a:t>The environment is configurable, supporting both full and partial observability modes, customizable step costs.</a:t>
            </a:r>
          </a:p>
          <a:p>
            <a:pPr>
              <a:buFont typeface="Arial" panose="020B0604020202020204" pitchFamily="34" charset="0"/>
              <a:buChar char="•"/>
            </a:pPr>
            <a:r>
              <a:rPr lang="en-IN" dirty="0">
                <a:solidFill>
                  <a:schemeClr val="accent4">
                    <a:lumMod val="50000"/>
                  </a:schemeClr>
                </a:solidFill>
                <a:latin typeface="Söhne"/>
              </a:rPr>
              <a:t> It allows actions like moving in four directions or staying in place.</a:t>
            </a:r>
          </a:p>
          <a:p>
            <a:pPr>
              <a:buFont typeface="Arial" panose="020B0604020202020204" pitchFamily="34" charset="0"/>
              <a:buChar char="•"/>
            </a:pPr>
            <a:r>
              <a:rPr lang="en-IN" dirty="0">
                <a:solidFill>
                  <a:schemeClr val="accent4">
                    <a:lumMod val="50000"/>
                  </a:schemeClr>
                </a:solidFill>
                <a:latin typeface="Söhne"/>
              </a:rPr>
              <a:t>Discrete action space (5 directions per agent).</a:t>
            </a:r>
          </a:p>
          <a:p>
            <a:pPr>
              <a:buFont typeface="Arial" panose="020B0604020202020204" pitchFamily="34" charset="0"/>
              <a:buChar char="•"/>
            </a:pPr>
            <a:r>
              <a:rPr lang="en-IN" dirty="0">
                <a:solidFill>
                  <a:schemeClr val="accent4">
                    <a:lumMod val="50000"/>
                  </a:schemeClr>
                </a:solidFill>
                <a:latin typeface="Söhne"/>
              </a:rPr>
              <a:t>Continuous observation space (agent positions, steps).</a:t>
            </a:r>
          </a:p>
          <a:p>
            <a:pPr>
              <a:buFont typeface="Arial" panose="020B0604020202020204" pitchFamily="34" charset="0"/>
              <a:buChar char="•"/>
            </a:pPr>
            <a:r>
              <a:rPr lang="en-IN" dirty="0">
                <a:solidFill>
                  <a:schemeClr val="accent4">
                    <a:lumMod val="50000"/>
                  </a:schemeClr>
                </a:solidFill>
                <a:latin typeface="Söhne"/>
              </a:rPr>
              <a:t>Rewards: Agent reaches its destination gets reward of 5 points else 0.</a:t>
            </a:r>
            <a:endParaRPr lang="en-IN" b="0" i="0" dirty="0">
              <a:solidFill>
                <a:schemeClr val="accent4">
                  <a:lumMod val="50000"/>
                </a:schemeClr>
              </a:solidFill>
              <a:effectLst/>
              <a:latin typeface="Söhne"/>
            </a:endParaRPr>
          </a:p>
        </p:txBody>
      </p:sp>
      <p:pic>
        <p:nvPicPr>
          <p:cNvPr id="3" name="Picture 2" descr="Timeline&#10;&#10;Description automatically generated">
            <a:extLst>
              <a:ext uri="{FF2B5EF4-FFF2-40B4-BE49-F238E27FC236}">
                <a16:creationId xmlns:a16="http://schemas.microsoft.com/office/drawing/2014/main" id="{306FFF7B-3CE2-7DE5-4C68-C0CDCD291A30}"/>
              </a:ext>
            </a:extLst>
          </p:cNvPr>
          <p:cNvPicPr>
            <a:picLocks noChangeAspect="1"/>
          </p:cNvPicPr>
          <p:nvPr/>
        </p:nvPicPr>
        <p:blipFill>
          <a:blip r:embed="rId2"/>
          <a:stretch>
            <a:fillRect/>
          </a:stretch>
        </p:blipFill>
        <p:spPr>
          <a:xfrm>
            <a:off x="7599405" y="1841156"/>
            <a:ext cx="3829909" cy="1531964"/>
          </a:xfrm>
          <a:prstGeom prst="rect">
            <a:avLst/>
          </a:prstGeom>
        </p:spPr>
      </p:pic>
    </p:spTree>
    <p:extLst>
      <p:ext uri="{BB962C8B-B14F-4D97-AF65-F5344CB8AC3E}">
        <p14:creationId xmlns:p14="http://schemas.microsoft.com/office/powerpoint/2010/main" val="108257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ED456CC3-4516-4236-8F4D-B4E353AF8BE3}"/>
              </a:ext>
            </a:extLst>
          </p:cNvPr>
          <p:cNvSpPr>
            <a:spLocks noGrp="1"/>
          </p:cNvSpPr>
          <p:nvPr>
            <p:ph type="title"/>
          </p:nvPr>
        </p:nvSpPr>
        <p:spPr>
          <a:xfrm>
            <a:off x="4273166" y="946287"/>
            <a:ext cx="10515600" cy="1588127"/>
          </a:xfrm>
        </p:spPr>
        <p:txBody>
          <a:bodyPr/>
          <a:lstStyle/>
          <a:p>
            <a:r>
              <a:rPr lang="en-IN" dirty="0"/>
              <a:t>Algorithm Analysis</a:t>
            </a:r>
            <a:br>
              <a:rPr lang="en-IN" dirty="0"/>
            </a:br>
            <a:br>
              <a:rPr lang="en-IN" dirty="0"/>
            </a:br>
            <a:endParaRPr lang="en-US" dirty="0"/>
          </a:p>
        </p:txBody>
      </p:sp>
      <p:sp>
        <p:nvSpPr>
          <p:cNvPr id="8" name="Slide Title">
            <a:extLst>
              <a:ext uri="{FF2B5EF4-FFF2-40B4-BE49-F238E27FC236}">
                <a16:creationId xmlns:a16="http://schemas.microsoft.com/office/drawing/2014/main" id="{1C36DE6F-978B-4406-BE43-FE941DED958E}"/>
              </a:ext>
            </a:extLst>
          </p:cNvPr>
          <p:cNvSpPr txBox="1">
            <a:spLocks/>
          </p:cNvSpPr>
          <p:nvPr/>
        </p:nvSpPr>
        <p:spPr>
          <a:xfrm>
            <a:off x="466409" y="1859789"/>
            <a:ext cx="10515600" cy="1588127"/>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IN" dirty="0"/>
              <a:t>Q-Learning</a:t>
            </a:r>
            <a:br>
              <a:rPr lang="en-IN" dirty="0"/>
            </a:br>
            <a:br>
              <a:rPr lang="en-IN" dirty="0"/>
            </a:br>
            <a:endParaRPr lang="en-US" dirty="0"/>
          </a:p>
        </p:txBody>
      </p:sp>
      <p:sp>
        <p:nvSpPr>
          <p:cNvPr id="6" name="TextBox 5">
            <a:extLst>
              <a:ext uri="{FF2B5EF4-FFF2-40B4-BE49-F238E27FC236}">
                <a16:creationId xmlns:a16="http://schemas.microsoft.com/office/drawing/2014/main" id="{3F8A0472-CD48-DD8F-3245-E2C8B41F4E7C}"/>
              </a:ext>
            </a:extLst>
          </p:cNvPr>
          <p:cNvSpPr txBox="1"/>
          <p:nvPr/>
        </p:nvSpPr>
        <p:spPr>
          <a:xfrm>
            <a:off x="338237" y="2884067"/>
            <a:ext cx="7512908"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50000"/>
                  </a:schemeClr>
                </a:solidFill>
              </a:rPr>
              <a:t>Q-Learning is a model-free reinforcement learning algorithm. The goal of Q-Learning is to learn a policy that tells an agent which action to take under what circumstances.</a:t>
            </a:r>
          </a:p>
          <a:p>
            <a:pPr marL="285750" indent="-285750">
              <a:buFont typeface="Arial" panose="020B0604020202020204" pitchFamily="34" charset="0"/>
              <a:buChar char="•"/>
            </a:pPr>
            <a:r>
              <a:rPr lang="en-US" dirty="0">
                <a:solidFill>
                  <a:schemeClr val="tx1">
                    <a:lumMod val="50000"/>
                  </a:schemeClr>
                </a:solidFill>
              </a:rPr>
              <a:t>Q-Learning works by learning an action-value function that ultimately gives the expected utility of taking a given action in a given state and following a fixed policy thereafter.</a:t>
            </a:r>
          </a:p>
          <a:p>
            <a:pPr marL="285750" indent="-285750">
              <a:buFont typeface="Arial" panose="020B0604020202020204" pitchFamily="34" charset="0"/>
              <a:buChar char="•"/>
            </a:pPr>
            <a:r>
              <a:rPr lang="en-US" dirty="0">
                <a:solidFill>
                  <a:schemeClr val="tx1">
                    <a:lumMod val="50000"/>
                  </a:schemeClr>
                </a:solidFill>
              </a:rPr>
              <a:t>Each agent's Q-value (Q(s, a)) is updated using the formula </a:t>
            </a:r>
          </a:p>
          <a:p>
            <a:r>
              <a:rPr lang="en-US" b="1" dirty="0">
                <a:solidFill>
                  <a:schemeClr val="tx1">
                    <a:lumMod val="50000"/>
                  </a:schemeClr>
                </a:solidFill>
              </a:rPr>
              <a:t>Q(s, a) = (1 - </a:t>
            </a:r>
            <a:r>
              <a:rPr lang="el-GR" b="1" dirty="0">
                <a:solidFill>
                  <a:schemeClr val="tx1">
                    <a:lumMod val="50000"/>
                  </a:schemeClr>
                </a:solidFill>
              </a:rPr>
              <a:t>α)</a:t>
            </a:r>
            <a:r>
              <a:rPr lang="en-US" b="1" dirty="0">
                <a:solidFill>
                  <a:schemeClr val="tx1">
                    <a:lumMod val="50000"/>
                  </a:schemeClr>
                </a:solidFill>
              </a:rPr>
              <a:t>Q(s, a) + </a:t>
            </a:r>
            <a:r>
              <a:rPr lang="el-GR" b="1" dirty="0">
                <a:solidFill>
                  <a:schemeClr val="tx1">
                    <a:lumMod val="50000"/>
                  </a:schemeClr>
                </a:solidFill>
              </a:rPr>
              <a:t>α(</a:t>
            </a:r>
            <a:r>
              <a:rPr lang="en-US" b="1" dirty="0">
                <a:solidFill>
                  <a:schemeClr val="tx1">
                    <a:lumMod val="50000"/>
                  </a:schemeClr>
                </a:solidFill>
              </a:rPr>
              <a:t>r + </a:t>
            </a:r>
            <a:r>
              <a:rPr lang="el-GR" b="1" dirty="0">
                <a:solidFill>
                  <a:schemeClr val="tx1">
                    <a:lumMod val="50000"/>
                  </a:schemeClr>
                </a:solidFill>
              </a:rPr>
              <a:t>γ </a:t>
            </a:r>
            <a:r>
              <a:rPr lang="en-US" b="1" dirty="0">
                <a:solidFill>
                  <a:schemeClr val="tx1">
                    <a:lumMod val="50000"/>
                  </a:schemeClr>
                </a:solidFill>
              </a:rPr>
              <a:t>max Q'(s', a')), </a:t>
            </a:r>
            <a:r>
              <a:rPr lang="en-US" dirty="0">
                <a:solidFill>
                  <a:schemeClr val="tx1">
                    <a:lumMod val="50000"/>
                  </a:schemeClr>
                </a:solidFill>
              </a:rPr>
              <a:t>considering each agent's action (a) and state (s)</a:t>
            </a:r>
          </a:p>
          <a:p>
            <a:endParaRPr lang="en-US" dirty="0"/>
          </a:p>
        </p:txBody>
      </p:sp>
      <p:pic>
        <p:nvPicPr>
          <p:cNvPr id="10" name="Picture 9">
            <a:extLst>
              <a:ext uri="{FF2B5EF4-FFF2-40B4-BE49-F238E27FC236}">
                <a16:creationId xmlns:a16="http://schemas.microsoft.com/office/drawing/2014/main" id="{BB9B0065-4BD7-2028-7A80-4A663CF0C37D}"/>
              </a:ext>
            </a:extLst>
          </p:cNvPr>
          <p:cNvPicPr>
            <a:picLocks noChangeAspect="1"/>
          </p:cNvPicPr>
          <p:nvPr/>
        </p:nvPicPr>
        <p:blipFill>
          <a:blip r:embed="rId2"/>
          <a:stretch>
            <a:fillRect/>
          </a:stretch>
        </p:blipFill>
        <p:spPr>
          <a:xfrm>
            <a:off x="7722972" y="1487894"/>
            <a:ext cx="4361935" cy="2331915"/>
          </a:xfrm>
          <a:prstGeom prst="rect">
            <a:avLst/>
          </a:prstGeom>
        </p:spPr>
      </p:pic>
    </p:spTree>
    <p:extLst>
      <p:ext uri="{BB962C8B-B14F-4D97-AF65-F5344CB8AC3E}">
        <p14:creationId xmlns:p14="http://schemas.microsoft.com/office/powerpoint/2010/main" val="418366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577149D-62A6-4EA7-86FE-DEE44CB7519B}"/>
              </a:ext>
            </a:extLst>
          </p:cNvPr>
          <p:cNvSpPr txBox="1">
            <a:spLocks/>
          </p:cNvSpPr>
          <p:nvPr/>
        </p:nvSpPr>
        <p:spPr>
          <a:xfrm>
            <a:off x="516924" y="1284724"/>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IN" dirty="0"/>
              <a:t>Deep Q Networks</a:t>
            </a:r>
            <a:endParaRPr lang="en-US" dirty="0"/>
          </a:p>
        </p:txBody>
      </p:sp>
      <p:pic>
        <p:nvPicPr>
          <p:cNvPr id="4" name="Picture 3">
            <a:extLst>
              <a:ext uri="{FF2B5EF4-FFF2-40B4-BE49-F238E27FC236}">
                <a16:creationId xmlns:a16="http://schemas.microsoft.com/office/drawing/2014/main" id="{98ACA0D9-62DB-D62E-DC24-24533C618C53}"/>
              </a:ext>
            </a:extLst>
          </p:cNvPr>
          <p:cNvPicPr>
            <a:picLocks noChangeAspect="1"/>
          </p:cNvPicPr>
          <p:nvPr/>
        </p:nvPicPr>
        <p:blipFill>
          <a:blip r:embed="rId2"/>
          <a:stretch>
            <a:fillRect/>
          </a:stretch>
        </p:blipFill>
        <p:spPr>
          <a:xfrm>
            <a:off x="6571735" y="1284724"/>
            <a:ext cx="5364892" cy="4226322"/>
          </a:xfrm>
          <a:prstGeom prst="rect">
            <a:avLst/>
          </a:prstGeom>
        </p:spPr>
      </p:pic>
      <p:sp>
        <p:nvSpPr>
          <p:cNvPr id="7" name="TextBox 6">
            <a:extLst>
              <a:ext uri="{FF2B5EF4-FFF2-40B4-BE49-F238E27FC236}">
                <a16:creationId xmlns:a16="http://schemas.microsoft.com/office/drawing/2014/main" id="{249EA9C7-6B5E-ADC2-E132-A805112D0593}"/>
              </a:ext>
            </a:extLst>
          </p:cNvPr>
          <p:cNvSpPr txBox="1"/>
          <p:nvPr/>
        </p:nvSpPr>
        <p:spPr>
          <a:xfrm>
            <a:off x="160639" y="2123690"/>
            <a:ext cx="6411096"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50000"/>
                  </a:schemeClr>
                </a:solidFill>
                <a:effectLst/>
                <a:latin typeface="Arial" panose="020B0604020202020204" pitchFamily="34" charset="0"/>
                <a:cs typeface="Arial" panose="020B0604020202020204" pitchFamily="34" charset="0"/>
              </a:rPr>
              <a:t>Deep Q-Network (DQN) is a reinforcement learning algorithm that combines traditional Q-Learning with deep learning.</a:t>
            </a:r>
          </a:p>
          <a:p>
            <a:pPr marL="285750" indent="-285750">
              <a:buFont typeface="Arial" panose="020B0604020202020204" pitchFamily="34" charset="0"/>
              <a:buChar char="•"/>
            </a:pPr>
            <a:r>
              <a:rPr lang="en-US" dirty="0">
                <a:solidFill>
                  <a:schemeClr val="tx1">
                    <a:lumMod val="50000"/>
                  </a:schemeClr>
                </a:solidFill>
              </a:rPr>
              <a:t>In DQN, a neural network is used as a function approximator for the Q-function. The network takes a state as input and outputs Q-values for each possible action.</a:t>
            </a:r>
          </a:p>
          <a:p>
            <a:pPr marL="285750" indent="-285750">
              <a:buFont typeface="Arial" panose="020B0604020202020204" pitchFamily="34" charset="0"/>
              <a:buChar char="•"/>
            </a:pPr>
            <a:r>
              <a:rPr lang="en-US" dirty="0">
                <a:solidFill>
                  <a:schemeClr val="tx1">
                    <a:lumMod val="50000"/>
                  </a:schemeClr>
                </a:solidFill>
              </a:rPr>
              <a:t>The Q-values are then used to decide the action to take, similar to traditional Q-Learning.</a:t>
            </a:r>
          </a:p>
          <a:p>
            <a:pPr marL="285750" indent="-285750">
              <a:buFont typeface="Arial" panose="020B0604020202020204" pitchFamily="34" charset="0"/>
              <a:buChar char="•"/>
            </a:pPr>
            <a:r>
              <a:rPr lang="en-US" b="0" i="0" dirty="0">
                <a:solidFill>
                  <a:schemeClr val="accent4">
                    <a:lumMod val="50000"/>
                  </a:schemeClr>
                </a:solidFill>
                <a:effectLst/>
                <a:latin typeface="Arial" panose="020B0604020202020204" pitchFamily="34" charset="0"/>
                <a:cs typeface="Arial" panose="020B0604020202020204" pitchFamily="34" charset="0"/>
              </a:rPr>
              <a:t>The Q-value update rule in DQN is as follows:</a:t>
            </a:r>
          </a:p>
          <a:p>
            <a:pPr marL="285750" indent="-285750">
              <a:buFont typeface="Arial" panose="020B0604020202020204" pitchFamily="34" charset="0"/>
              <a:buChar char="•"/>
            </a:pPr>
            <a:endParaRPr lang="en-US" b="1" i="0" dirty="0">
              <a:solidFill>
                <a:schemeClr val="accent4">
                  <a:lumMod val="50000"/>
                </a:schemeClr>
              </a:solidFill>
              <a:effectLst/>
              <a:latin typeface="Arial" panose="020B0604020202020204" pitchFamily="34" charset="0"/>
              <a:cs typeface="Arial" panose="020B0604020202020204" pitchFamily="34" charset="0"/>
            </a:endParaRPr>
          </a:p>
          <a:p>
            <a:r>
              <a:rPr lang="en-US" b="1" dirty="0">
                <a:solidFill>
                  <a:schemeClr val="tx1">
                    <a:lumMod val="50000"/>
                  </a:schemeClr>
                </a:solidFill>
              </a:rPr>
              <a:t>     Q(s, a) = Q(s, a) + </a:t>
            </a:r>
            <a:r>
              <a:rPr lang="el-GR" b="1" dirty="0">
                <a:solidFill>
                  <a:schemeClr val="tx1">
                    <a:lumMod val="50000"/>
                  </a:schemeClr>
                </a:solidFill>
              </a:rPr>
              <a:t>α * [</a:t>
            </a:r>
            <a:r>
              <a:rPr lang="en-US" b="1" dirty="0">
                <a:solidFill>
                  <a:schemeClr val="tx1">
                    <a:lumMod val="50000"/>
                  </a:schemeClr>
                </a:solidFill>
              </a:rPr>
              <a:t>r + </a:t>
            </a:r>
            <a:r>
              <a:rPr lang="el-GR" b="1" dirty="0">
                <a:solidFill>
                  <a:schemeClr val="tx1">
                    <a:lumMod val="50000"/>
                  </a:schemeClr>
                </a:solidFill>
              </a:rPr>
              <a:t>γ * </a:t>
            </a:r>
            <a:r>
              <a:rPr lang="en-US" b="1" dirty="0">
                <a:solidFill>
                  <a:schemeClr val="tx1">
                    <a:lumMod val="50000"/>
                  </a:schemeClr>
                </a:solidFill>
              </a:rPr>
              <a:t>max Q(s', a') - Q(s, a)]</a:t>
            </a:r>
          </a:p>
        </p:txBody>
      </p:sp>
    </p:spTree>
    <p:extLst>
      <p:ext uri="{BB962C8B-B14F-4D97-AF65-F5344CB8AC3E}">
        <p14:creationId xmlns:p14="http://schemas.microsoft.com/office/powerpoint/2010/main" val="174223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4586E9-E235-48F9-A77A-28633BA32DFB}"/>
              </a:ext>
            </a:extLst>
          </p:cNvPr>
          <p:cNvSpPr/>
          <p:nvPr/>
        </p:nvSpPr>
        <p:spPr>
          <a:xfrm>
            <a:off x="479028" y="1975375"/>
            <a:ext cx="6096000" cy="4247317"/>
          </a:xfrm>
          <a:prstGeom prst="rect">
            <a:avLst/>
          </a:prstGeom>
        </p:spPr>
        <p:txBody>
          <a:bodyPr>
            <a:spAutoFit/>
          </a:bodyPr>
          <a:lstStyle/>
          <a:p>
            <a:pPr>
              <a:buFont typeface="Arial" panose="020B0604020202020204" pitchFamily="34" charset="0"/>
              <a:buChar char="•"/>
            </a:pPr>
            <a:r>
              <a:rPr lang="en-IN" dirty="0">
                <a:solidFill>
                  <a:schemeClr val="tx1">
                    <a:lumMod val="50000"/>
                  </a:schemeClr>
                </a:solidFill>
              </a:rPr>
              <a:t>Double Deep Q-Network (Double DQN) is an improvement over the standard Deep Q-Network (DQN) algorithm, designed to mitigate the problem of overestimation of Q-values.</a:t>
            </a:r>
          </a:p>
          <a:p>
            <a:pPr>
              <a:buFont typeface="Arial" panose="020B0604020202020204" pitchFamily="34" charset="0"/>
              <a:buChar char="•"/>
            </a:pPr>
            <a:r>
              <a:rPr lang="en-US" b="0" i="0" dirty="0">
                <a:solidFill>
                  <a:schemeClr val="accent4">
                    <a:lumMod val="50000"/>
                  </a:schemeClr>
                </a:solidFill>
                <a:effectLst/>
                <a:latin typeface="Arial" panose="020B0604020202020204" pitchFamily="34" charset="0"/>
                <a:cs typeface="Arial" panose="020B0604020202020204" pitchFamily="34" charset="0"/>
              </a:rPr>
              <a:t>Double DQN, introduced by van Hasselt et al., addresses this issue by using two separate networks with identical architectures: Online Network: It is used to select the best action, given the current state (argmax Q(s, a)). Target Network: It is used to evaluate the action selected by the online network.</a:t>
            </a:r>
            <a:endParaRPr lang="en-US" sz="4000" dirty="0">
              <a:solidFill>
                <a:schemeClr val="accent4">
                  <a:lumMod val="50000"/>
                </a:schemeClr>
              </a:solidFill>
              <a:latin typeface="Söhne"/>
              <a:cs typeface="Arial" panose="020B0604020202020204" pitchFamily="34" charset="0"/>
            </a:endParaRPr>
          </a:p>
          <a:p>
            <a:pPr>
              <a:buFont typeface="Arial" panose="020B0604020202020204" pitchFamily="34" charset="0"/>
              <a:buChar char="•"/>
            </a:pPr>
            <a:r>
              <a:rPr lang="en-US" b="0" i="0" dirty="0">
                <a:solidFill>
                  <a:schemeClr val="accent4">
                    <a:lumMod val="50000"/>
                  </a:schemeClr>
                </a:solidFill>
                <a:effectLst/>
                <a:latin typeface="Arial" panose="020B0604020202020204" pitchFamily="34" charset="0"/>
                <a:cs typeface="Arial" panose="020B0604020202020204" pitchFamily="34" charset="0"/>
              </a:rPr>
              <a:t>The Q-value update rule in Double DQN is as follows:</a:t>
            </a:r>
          </a:p>
          <a:p>
            <a:endParaRPr lang="en-US" dirty="0">
              <a:solidFill>
                <a:schemeClr val="accent4">
                  <a:lumMod val="50000"/>
                </a:schemeClr>
              </a:solidFill>
              <a:latin typeface="Arial" panose="020B0604020202020204" pitchFamily="34" charset="0"/>
              <a:cs typeface="Arial" panose="020B0604020202020204" pitchFamily="34" charset="0"/>
            </a:endParaRPr>
          </a:p>
          <a:p>
            <a:r>
              <a:rPr lang="en-US" b="1" i="0" dirty="0">
                <a:solidFill>
                  <a:schemeClr val="accent4">
                    <a:lumMod val="50000"/>
                  </a:schemeClr>
                </a:solidFill>
                <a:effectLst/>
                <a:latin typeface="Arial" panose="020B0604020202020204" pitchFamily="34" charset="0"/>
                <a:cs typeface="Arial" panose="020B0604020202020204" pitchFamily="34" charset="0"/>
              </a:rPr>
              <a:t>Q(s, a) = Q(s, a) + </a:t>
            </a:r>
            <a:r>
              <a:rPr lang="el-GR" b="1" i="0" dirty="0">
                <a:solidFill>
                  <a:schemeClr val="accent4">
                    <a:lumMod val="50000"/>
                  </a:schemeClr>
                </a:solidFill>
                <a:effectLst/>
                <a:latin typeface="Arial" panose="020B0604020202020204" pitchFamily="34" charset="0"/>
                <a:cs typeface="Arial" panose="020B0604020202020204" pitchFamily="34" charset="0"/>
              </a:rPr>
              <a:t>α * [</a:t>
            </a:r>
            <a:r>
              <a:rPr lang="en-US" b="1" i="0" dirty="0">
                <a:solidFill>
                  <a:schemeClr val="accent4">
                    <a:lumMod val="50000"/>
                  </a:schemeClr>
                </a:solidFill>
                <a:effectLst/>
                <a:latin typeface="Arial" panose="020B0604020202020204" pitchFamily="34" charset="0"/>
                <a:cs typeface="Arial" panose="020B0604020202020204" pitchFamily="34" charset="0"/>
              </a:rPr>
              <a:t>r + </a:t>
            </a:r>
            <a:r>
              <a:rPr lang="el-GR" b="1" i="0" dirty="0">
                <a:solidFill>
                  <a:schemeClr val="accent4">
                    <a:lumMod val="50000"/>
                  </a:schemeClr>
                </a:solidFill>
                <a:effectLst/>
                <a:latin typeface="Arial" panose="020B0604020202020204" pitchFamily="34" charset="0"/>
                <a:cs typeface="Arial" panose="020B0604020202020204" pitchFamily="34" charset="0"/>
              </a:rPr>
              <a:t>γ * </a:t>
            </a:r>
            <a:r>
              <a:rPr lang="en-US" b="1" i="0" dirty="0" err="1">
                <a:solidFill>
                  <a:schemeClr val="accent4">
                    <a:lumMod val="50000"/>
                  </a:schemeClr>
                </a:solidFill>
                <a:effectLst/>
                <a:latin typeface="Arial" panose="020B0604020202020204" pitchFamily="34" charset="0"/>
                <a:cs typeface="Arial" panose="020B0604020202020204" pitchFamily="34" charset="0"/>
              </a:rPr>
              <a:t>Q_target</a:t>
            </a:r>
            <a:r>
              <a:rPr lang="en-US" b="1" i="0" dirty="0">
                <a:solidFill>
                  <a:schemeClr val="accent4">
                    <a:lumMod val="50000"/>
                  </a:schemeClr>
                </a:solidFill>
                <a:effectLst/>
                <a:latin typeface="Arial" panose="020B0604020202020204" pitchFamily="34" charset="0"/>
                <a:cs typeface="Arial" panose="020B0604020202020204" pitchFamily="34" charset="0"/>
              </a:rPr>
              <a:t>(s', argmax </a:t>
            </a:r>
            <a:r>
              <a:rPr lang="en-US" b="1" i="0" dirty="0" err="1">
                <a:solidFill>
                  <a:schemeClr val="accent4">
                    <a:lumMod val="50000"/>
                  </a:schemeClr>
                </a:solidFill>
                <a:effectLst/>
                <a:latin typeface="Arial" panose="020B0604020202020204" pitchFamily="34" charset="0"/>
                <a:cs typeface="Arial" panose="020B0604020202020204" pitchFamily="34" charset="0"/>
              </a:rPr>
              <a:t>Q_online</a:t>
            </a:r>
            <a:r>
              <a:rPr lang="en-US" b="1" i="0" dirty="0">
                <a:solidFill>
                  <a:schemeClr val="accent4">
                    <a:lumMod val="50000"/>
                  </a:schemeClr>
                </a:solidFill>
                <a:effectLst/>
                <a:latin typeface="Arial" panose="020B0604020202020204" pitchFamily="34" charset="0"/>
                <a:cs typeface="Arial" panose="020B0604020202020204" pitchFamily="34" charset="0"/>
              </a:rPr>
              <a:t>(s', a')) - Q(s, a)]</a:t>
            </a:r>
          </a:p>
          <a:p>
            <a:pPr>
              <a:buFont typeface="Arial" panose="020B0604020202020204" pitchFamily="34" charset="0"/>
              <a:buChar char="•"/>
            </a:pPr>
            <a:endParaRPr lang="en-US" b="0" i="0" dirty="0">
              <a:solidFill>
                <a:schemeClr val="accent4">
                  <a:lumMod val="50000"/>
                </a:schemeClr>
              </a:solidFill>
              <a:effectLst/>
              <a:latin typeface="Arial" panose="020B0604020202020204" pitchFamily="34" charset="0"/>
              <a:cs typeface="Arial" panose="020B0604020202020204" pitchFamily="34" charset="0"/>
            </a:endParaRPr>
          </a:p>
        </p:txBody>
      </p:sp>
      <p:sp>
        <p:nvSpPr>
          <p:cNvPr id="3" name="Slide Title">
            <a:extLst>
              <a:ext uri="{FF2B5EF4-FFF2-40B4-BE49-F238E27FC236}">
                <a16:creationId xmlns:a16="http://schemas.microsoft.com/office/drawing/2014/main" id="{55E85EDC-E47F-4409-BAC8-14C8900EE078}"/>
              </a:ext>
            </a:extLst>
          </p:cNvPr>
          <p:cNvSpPr txBox="1">
            <a:spLocks/>
          </p:cNvSpPr>
          <p:nvPr/>
        </p:nvSpPr>
        <p:spPr>
          <a:xfrm>
            <a:off x="479028" y="1127751"/>
            <a:ext cx="10515600"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IN" dirty="0"/>
              <a:t>Double DQN</a:t>
            </a:r>
            <a:endParaRPr lang="en-US" sz="2000" dirty="0"/>
          </a:p>
        </p:txBody>
      </p:sp>
      <p:pic>
        <p:nvPicPr>
          <p:cNvPr id="4" name="Picture 3">
            <a:extLst>
              <a:ext uri="{FF2B5EF4-FFF2-40B4-BE49-F238E27FC236}">
                <a16:creationId xmlns:a16="http://schemas.microsoft.com/office/drawing/2014/main" id="{81752175-65EE-106E-7AC2-03380C3555BA}"/>
              </a:ext>
            </a:extLst>
          </p:cNvPr>
          <p:cNvPicPr>
            <a:picLocks noChangeAspect="1"/>
          </p:cNvPicPr>
          <p:nvPr/>
        </p:nvPicPr>
        <p:blipFill>
          <a:blip r:embed="rId2"/>
          <a:stretch>
            <a:fillRect/>
          </a:stretch>
        </p:blipFill>
        <p:spPr>
          <a:xfrm>
            <a:off x="6299885" y="1127751"/>
            <a:ext cx="5293943" cy="3740811"/>
          </a:xfrm>
          <a:prstGeom prst="rect">
            <a:avLst/>
          </a:prstGeom>
        </p:spPr>
      </p:pic>
    </p:spTree>
    <p:extLst>
      <p:ext uri="{BB962C8B-B14F-4D97-AF65-F5344CB8AC3E}">
        <p14:creationId xmlns:p14="http://schemas.microsoft.com/office/powerpoint/2010/main" val="311173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5E85EDC-E47F-4409-BAC8-14C8900EE078}"/>
              </a:ext>
            </a:extLst>
          </p:cNvPr>
          <p:cNvSpPr txBox="1">
            <a:spLocks/>
          </p:cNvSpPr>
          <p:nvPr/>
        </p:nvSpPr>
        <p:spPr>
          <a:xfrm>
            <a:off x="479027" y="1098709"/>
            <a:ext cx="5413088" cy="1089529"/>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IN" dirty="0"/>
              <a:t>Proximation Policy Optimization (PPO)</a:t>
            </a:r>
            <a:endParaRPr lang="en-US" dirty="0"/>
          </a:p>
        </p:txBody>
      </p:sp>
      <p:pic>
        <p:nvPicPr>
          <p:cNvPr id="5" name="Picture 4">
            <a:extLst>
              <a:ext uri="{FF2B5EF4-FFF2-40B4-BE49-F238E27FC236}">
                <a16:creationId xmlns:a16="http://schemas.microsoft.com/office/drawing/2014/main" id="{AF432439-2290-52AA-EF68-96470E03C489}"/>
              </a:ext>
            </a:extLst>
          </p:cNvPr>
          <p:cNvPicPr>
            <a:picLocks noChangeAspect="1"/>
          </p:cNvPicPr>
          <p:nvPr/>
        </p:nvPicPr>
        <p:blipFill>
          <a:blip r:embed="rId2"/>
          <a:stretch>
            <a:fillRect/>
          </a:stretch>
        </p:blipFill>
        <p:spPr>
          <a:xfrm>
            <a:off x="6299886" y="1534016"/>
            <a:ext cx="5892114" cy="2889619"/>
          </a:xfrm>
          <a:prstGeom prst="rect">
            <a:avLst/>
          </a:prstGeom>
        </p:spPr>
      </p:pic>
      <p:sp>
        <p:nvSpPr>
          <p:cNvPr id="6" name="TextBox 5">
            <a:extLst>
              <a:ext uri="{FF2B5EF4-FFF2-40B4-BE49-F238E27FC236}">
                <a16:creationId xmlns:a16="http://schemas.microsoft.com/office/drawing/2014/main" id="{5E6F37B2-55FA-D1B0-E89F-B8AA435B1165}"/>
              </a:ext>
            </a:extLst>
          </p:cNvPr>
          <p:cNvSpPr txBox="1"/>
          <p:nvPr/>
        </p:nvSpPr>
        <p:spPr>
          <a:xfrm>
            <a:off x="479027" y="2299976"/>
            <a:ext cx="5820860" cy="4247317"/>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50000"/>
                  </a:schemeClr>
                </a:solidFill>
                <a:effectLst/>
              </a:rPr>
              <a:t>Proximal Policy Optimization (PPO) is a type of policy gradient method for reinforcement learning, proposed by </a:t>
            </a:r>
            <a:r>
              <a:rPr lang="en-US" b="0" i="0" dirty="0" err="1">
                <a:solidFill>
                  <a:schemeClr val="tx1">
                    <a:lumMod val="50000"/>
                  </a:schemeClr>
                </a:solidFill>
                <a:effectLst/>
              </a:rPr>
              <a:t>OpenAI</a:t>
            </a:r>
            <a:r>
              <a:rPr lang="en-US" b="0" i="0" dirty="0">
                <a:solidFill>
                  <a:schemeClr val="tx1">
                    <a:lumMod val="50000"/>
                  </a:schemeClr>
                </a:solidFill>
                <a:effectLst/>
              </a:rPr>
              <a:t>. It is designed to address some of the challenges associated with other policy optimization methods, such as sample inefficiency and instability.</a:t>
            </a:r>
          </a:p>
          <a:p>
            <a:pPr marL="285750" indent="-285750">
              <a:buFont typeface="Arial" panose="020B0604020202020204" pitchFamily="34" charset="0"/>
              <a:buChar char="•"/>
            </a:pPr>
            <a:r>
              <a:rPr lang="en-US" dirty="0">
                <a:solidFill>
                  <a:schemeClr val="tx1">
                    <a:lumMod val="50000"/>
                  </a:schemeClr>
                </a:solidFill>
              </a:rPr>
              <a:t>n PPO, the objective is to optimize the policy in such a way that it doesn't deviate too much from the previous policy. This is achieved by adding a penalty to the objective function which discourages large policy updates.</a:t>
            </a:r>
          </a:p>
          <a:p>
            <a:pPr marL="285750" indent="-285750">
              <a:buFont typeface="Arial" panose="020B0604020202020204" pitchFamily="34" charset="0"/>
              <a:buChar char="•"/>
            </a:pPr>
            <a:r>
              <a:rPr lang="en-US" dirty="0">
                <a:solidFill>
                  <a:schemeClr val="tx1">
                    <a:lumMod val="50000"/>
                  </a:schemeClr>
                </a:solidFill>
              </a:rPr>
              <a:t>The objective function for PPO is defined as follows:</a:t>
            </a:r>
          </a:p>
          <a:p>
            <a:r>
              <a:rPr lang="en-US" dirty="0">
                <a:solidFill>
                  <a:schemeClr val="tx1">
                    <a:lumMod val="50000"/>
                  </a:schemeClr>
                </a:solidFill>
              </a:rPr>
              <a:t>     </a:t>
            </a:r>
          </a:p>
          <a:p>
            <a:r>
              <a:rPr lang="en-US" dirty="0">
                <a:solidFill>
                  <a:schemeClr val="tx1">
                    <a:lumMod val="50000"/>
                  </a:schemeClr>
                </a:solidFill>
              </a:rPr>
              <a:t>     </a:t>
            </a:r>
            <a:r>
              <a:rPr lang="en-US" b="1" dirty="0">
                <a:solidFill>
                  <a:schemeClr val="tx1">
                    <a:lumMod val="50000"/>
                  </a:schemeClr>
                </a:solidFill>
              </a:rPr>
              <a:t>L(</a:t>
            </a:r>
            <a:r>
              <a:rPr lang="el-GR" b="1" dirty="0">
                <a:solidFill>
                  <a:schemeClr val="tx1">
                    <a:lumMod val="50000"/>
                  </a:schemeClr>
                </a:solidFill>
              </a:rPr>
              <a:t>θ) = 𝔼[</a:t>
            </a:r>
            <a:r>
              <a:rPr lang="en-US" b="1" dirty="0">
                <a:solidFill>
                  <a:schemeClr val="tx1">
                    <a:lumMod val="50000"/>
                  </a:schemeClr>
                </a:solidFill>
              </a:rPr>
              <a:t>min(r(</a:t>
            </a:r>
            <a:r>
              <a:rPr lang="el-GR" b="1" dirty="0">
                <a:solidFill>
                  <a:schemeClr val="tx1">
                    <a:lumMod val="50000"/>
                  </a:schemeClr>
                </a:solidFill>
              </a:rPr>
              <a:t>θ) </a:t>
            </a:r>
            <a:r>
              <a:rPr lang="en-US" b="1" dirty="0">
                <a:solidFill>
                  <a:schemeClr val="tx1">
                    <a:lumMod val="50000"/>
                  </a:schemeClr>
                </a:solidFill>
              </a:rPr>
              <a:t>A, clip(r(</a:t>
            </a:r>
            <a:r>
              <a:rPr lang="el-GR" b="1" dirty="0">
                <a:solidFill>
                  <a:schemeClr val="tx1">
                    <a:lumMod val="50000"/>
                  </a:schemeClr>
                </a:solidFill>
              </a:rPr>
              <a:t>θ), 1-ε, 1+ε) </a:t>
            </a:r>
            <a:r>
              <a:rPr lang="en-US" b="1" dirty="0">
                <a:solidFill>
                  <a:schemeClr val="tx1">
                    <a:lumMod val="50000"/>
                  </a:schemeClr>
                </a:solidFill>
              </a:rPr>
              <a:t>A)]</a:t>
            </a:r>
          </a:p>
          <a:p>
            <a:pPr marL="285750" indent="-285750">
              <a:buFont typeface="Arial" panose="020B0604020202020204" pitchFamily="34" charset="0"/>
              <a:buChar char="•"/>
            </a:pPr>
            <a:endParaRPr lang="en-US" dirty="0">
              <a:solidFill>
                <a:schemeClr val="tx1">
                  <a:lumMod val="50000"/>
                </a:schemeClr>
              </a:solidFill>
            </a:endParaRPr>
          </a:p>
        </p:txBody>
      </p:sp>
    </p:spTree>
    <p:extLst>
      <p:ext uri="{BB962C8B-B14F-4D97-AF65-F5344CB8AC3E}">
        <p14:creationId xmlns:p14="http://schemas.microsoft.com/office/powerpoint/2010/main" val="566291857"/>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1548</Words>
  <Application>Microsoft Macintosh PowerPoint</Application>
  <PresentationFormat>Widescreen</PresentationFormat>
  <Paragraphs>120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Regular</vt:lpstr>
      <vt:lpstr>ArialMT</vt:lpstr>
      <vt:lpstr>Söhne</vt:lpstr>
      <vt:lpstr>System Font Regular</vt:lpstr>
      <vt:lpstr>Office Theme</vt:lpstr>
      <vt:lpstr>Performance Analysis on Multi-Agent Reinforcement Learning Environments   </vt:lpstr>
      <vt:lpstr>Introduction to Multi-Agent Environments and Game-Theoretic Analysis</vt:lpstr>
      <vt:lpstr>Environment Analysis</vt:lpstr>
      <vt:lpstr>Tic-Tac-Toe</vt:lpstr>
      <vt:lpstr>Switch Game</vt:lpstr>
      <vt:lpstr>Algorithm Analysis  </vt:lpstr>
      <vt:lpstr>PowerPoint Presentation</vt:lpstr>
      <vt:lpstr>PowerPoint Presentation</vt:lpstr>
      <vt:lpstr>PowerPoint Presentation</vt:lpstr>
      <vt:lpstr>Tic-Tac-Toe</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Thilak Reddy Dharam</cp:lastModifiedBy>
  <cp:revision>116</cp:revision>
  <dcterms:created xsi:type="dcterms:W3CDTF">2019-04-04T19:20:28Z</dcterms:created>
  <dcterms:modified xsi:type="dcterms:W3CDTF">2023-05-11T02:41:37Z</dcterms:modified>
  <cp:category/>
</cp:coreProperties>
</file>